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handoutMasterIdLst>
    <p:handoutMasterId r:id="rId32"/>
  </p:handoutMasterIdLst>
  <p:sldIdLst>
    <p:sldId id="340" r:id="rId2"/>
    <p:sldId id="370" r:id="rId3"/>
    <p:sldId id="395" r:id="rId4"/>
    <p:sldId id="396" r:id="rId5"/>
    <p:sldId id="397" r:id="rId6"/>
    <p:sldId id="371" r:id="rId7"/>
    <p:sldId id="372" r:id="rId8"/>
    <p:sldId id="373" r:id="rId9"/>
    <p:sldId id="374" r:id="rId10"/>
    <p:sldId id="375" r:id="rId11"/>
    <p:sldId id="376" r:id="rId12"/>
    <p:sldId id="377" r:id="rId13"/>
    <p:sldId id="378" r:id="rId14"/>
    <p:sldId id="379" r:id="rId15"/>
    <p:sldId id="380" r:id="rId16"/>
    <p:sldId id="381" r:id="rId17"/>
    <p:sldId id="382" r:id="rId18"/>
    <p:sldId id="383" r:id="rId19"/>
    <p:sldId id="384" r:id="rId20"/>
    <p:sldId id="385" r:id="rId21"/>
    <p:sldId id="386" r:id="rId22"/>
    <p:sldId id="387" r:id="rId23"/>
    <p:sldId id="388" r:id="rId24"/>
    <p:sldId id="390" r:id="rId25"/>
    <p:sldId id="389" r:id="rId26"/>
    <p:sldId id="391" r:id="rId27"/>
    <p:sldId id="392" r:id="rId28"/>
    <p:sldId id="393" r:id="rId29"/>
    <p:sldId id="394" r:id="rId30"/>
  </p:sldIdLst>
  <p:sldSz cx="12195175" cy="6859588"/>
  <p:notesSz cx="6797675" cy="987425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6EA4576-18E6-44A1-968C-BAC47FDF7855}">
          <p14:sldIdLst>
            <p14:sldId id="340"/>
            <p14:sldId id="370"/>
            <p14:sldId id="395"/>
            <p14:sldId id="396"/>
            <p14:sldId id="397"/>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90"/>
            <p14:sldId id="389"/>
            <p14:sldId id="391"/>
            <p14:sldId id="392"/>
            <p14:sldId id="393"/>
            <p14:sldId id="394"/>
          </p14:sldIdLst>
        </p14:section>
      </p14:sectionLst>
    </p:ext>
    <p:ext uri="{EFAFB233-063F-42B5-8137-9DF3F51BA10A}">
      <p15:sldGuideLst xmlns:p15="http://schemas.microsoft.com/office/powerpoint/2012/main">
        <p15:guide id="1" orient="horz" pos="4118">
          <p15:clr>
            <a:srgbClr val="A4A3A4"/>
          </p15:clr>
        </p15:guide>
        <p15:guide id="2" orient="horz" pos="3835">
          <p15:clr>
            <a:srgbClr val="A4A3A4"/>
          </p15:clr>
        </p15:guide>
        <p15:guide id="3" orient="horz" pos="1065">
          <p15:clr>
            <a:srgbClr val="A4A3A4"/>
          </p15:clr>
        </p15:guide>
        <p15:guide id="4" orient="horz" pos="779">
          <p15:clr>
            <a:srgbClr val="A4A3A4"/>
          </p15:clr>
        </p15:guide>
        <p15:guide id="5" pos="7478">
          <p15:clr>
            <a:srgbClr val="A4A3A4"/>
          </p15:clr>
        </p15:guide>
        <p15:guide id="6" pos="205">
          <p15:clr>
            <a:srgbClr val="A4A3A4"/>
          </p15:clr>
        </p15:guide>
        <p15:guide id="7" pos="3849">
          <p15:clr>
            <a:srgbClr val="A4A3A4"/>
          </p15:clr>
        </p15:guide>
        <p15:guide id="8" pos="4708">
          <p15:clr>
            <a:srgbClr val="A4A3A4"/>
          </p15:clr>
        </p15:guide>
        <p15:guide id="9" pos="4812">
          <p15:clr>
            <a:srgbClr val="A4A3A4"/>
          </p15:clr>
        </p15:guide>
        <p15:guide id="10" pos="2865">
          <p15:clr>
            <a:srgbClr val="A4A3A4"/>
          </p15:clr>
        </p15:guide>
        <p15:guide id="11" pos="2965">
          <p15:clr>
            <a:srgbClr val="A4A3A4"/>
          </p15:clr>
        </p15:guide>
      </p15:sldGuideLst>
    </p:ext>
    <p:ext uri="{2D200454-40CA-4A62-9FC3-DE9A4176ACB9}">
      <p15:notesGuideLst xmlns:p15="http://schemas.microsoft.com/office/powerpoint/2012/main">
        <p15:guide id="1" orient="horz" pos="3110">
          <p15:clr>
            <a:srgbClr val="A4A3A4"/>
          </p15:clr>
        </p15:guide>
        <p15:guide id="2" pos="351">
          <p15:clr>
            <a:srgbClr val="A4A3A4"/>
          </p15:clr>
        </p15:guide>
        <p15:guide id="3" pos="395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999999"/>
    <a:srgbClr val="003283"/>
    <a:srgbClr val="FF0000"/>
    <a:srgbClr val="666666"/>
    <a:srgbClr val="2B3F7B"/>
    <a:srgbClr val="9C277B"/>
    <a:srgbClr val="D4652D"/>
    <a:srgbClr val="9E30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84" autoAdjust="0"/>
    <p:restoredTop sz="84505" autoAdjust="0"/>
  </p:normalViewPr>
  <p:slideViewPr>
    <p:cSldViewPr snapToGrid="0" showGuides="1">
      <p:cViewPr varScale="1">
        <p:scale>
          <a:sx n="57" d="100"/>
          <a:sy n="57" d="100"/>
        </p:scale>
        <p:origin x="470" y="48"/>
      </p:cViewPr>
      <p:guideLst>
        <p:guide orient="horz" pos="4118"/>
        <p:guide orient="horz" pos="3835"/>
        <p:guide orient="horz" pos="1065"/>
        <p:guide orient="horz" pos="779"/>
        <p:guide pos="7478"/>
        <p:guide pos="205"/>
        <p:guide pos="3849"/>
        <p:guide pos="4708"/>
        <p:guide pos="4812"/>
        <p:guide pos="2865"/>
        <p:guide pos="2965"/>
      </p:guideLst>
    </p:cSldViewPr>
  </p:slideViewPr>
  <p:notesTextViewPr>
    <p:cViewPr>
      <p:scale>
        <a:sx n="100" d="100"/>
        <a:sy n="100" d="100"/>
      </p:scale>
      <p:origin x="0" y="0"/>
    </p:cViewPr>
  </p:notesTextViewPr>
  <p:sorterViewPr>
    <p:cViewPr>
      <p:scale>
        <a:sx n="100" d="100"/>
        <a:sy n="100" d="100"/>
      </p:scale>
      <p:origin x="0" y="4362"/>
    </p:cViewPr>
  </p:sorterViewPr>
  <p:notesViewPr>
    <p:cSldViewPr snapToGrid="0" showGuides="1">
      <p:cViewPr varScale="1">
        <p:scale>
          <a:sx n="88" d="100"/>
          <a:sy n="88" d="100"/>
        </p:scale>
        <p:origin x="-2844" y="-120"/>
      </p:cViewPr>
      <p:guideLst>
        <p:guide orient="horz" pos="3110"/>
        <p:guide pos="351"/>
        <p:guide pos="395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378824"/>
            <a:ext cx="2945659" cy="493713"/>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57213" y="661988"/>
            <a:ext cx="5715000" cy="3214687"/>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4171" y="4548205"/>
            <a:ext cx="5709333" cy="4696698"/>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5"/>
          </p:nvPr>
        </p:nvSpPr>
        <p:spPr>
          <a:xfrm>
            <a:off x="2931497" y="9627396"/>
            <a:ext cx="934681" cy="2217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975" indent="-180975" algn="l" defTabSz="1088776"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357188" indent="-176213"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a:t>
            </a:fld>
            <a:endParaRPr lang="en-US" dirty="0"/>
          </a:p>
        </p:txBody>
      </p:sp>
      <p:sp>
        <p:nvSpPr>
          <p:cNvPr id="10" name="Slide Image Placeholder 9"/>
          <p:cNvSpPr>
            <a:spLocks noGrp="1" noRot="1" noChangeAspect="1"/>
          </p:cNvSpPr>
          <p:nvPr>
            <p:ph type="sldImg"/>
          </p:nvPr>
        </p:nvSpPr>
        <p:spPr>
          <a:xfrm>
            <a:off x="287338" y="661988"/>
            <a:ext cx="6223000" cy="3500437"/>
          </a:xfrm>
        </p:spPr>
      </p:sp>
      <p:sp>
        <p:nvSpPr>
          <p:cNvPr id="11" name="Notes Placeholder 10"/>
          <p:cNvSpPr>
            <a:spLocks noGrp="1"/>
          </p:cNvSpPr>
          <p:nvPr>
            <p:ph type="body" idx="1"/>
          </p:nvPr>
        </p:nvSpPr>
        <p:spPr/>
        <p:txBody>
          <a:bodyPr>
            <a:normAutofit/>
          </a:bodyPr>
          <a:lstStyle/>
          <a:p>
            <a:r>
              <a:rPr lang="en-US" dirty="0" smtClean="0"/>
              <a:t>30 </a:t>
            </a:r>
            <a:r>
              <a:rPr lang="en-US" altLang="zh-CN" dirty="0" smtClean="0"/>
              <a:t>minutes</a:t>
            </a:r>
            <a:endParaRPr lang="en-US" dirty="0"/>
          </a:p>
        </p:txBody>
      </p:sp>
    </p:spTree>
    <p:extLst>
      <p:ext uri="{BB962C8B-B14F-4D97-AF65-F5344CB8AC3E}">
        <p14:creationId xmlns:p14="http://schemas.microsoft.com/office/powerpoint/2010/main" val="2156403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https://wiki.wdf.sap.corp/wiki/display/fiorisuite/Globalization</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dirty="0"/>
          </a:p>
        </p:txBody>
      </p:sp>
    </p:spTree>
    <p:extLst>
      <p:ext uri="{BB962C8B-B14F-4D97-AF65-F5344CB8AC3E}">
        <p14:creationId xmlns:p14="http://schemas.microsoft.com/office/powerpoint/2010/main" val="29495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8</a:t>
            </a:fld>
            <a:endParaRPr lang="de-DE" dirty="0"/>
          </a:p>
        </p:txBody>
      </p:sp>
    </p:spTree>
    <p:extLst>
      <p:ext uri="{BB962C8B-B14F-4D97-AF65-F5344CB8AC3E}">
        <p14:creationId xmlns:p14="http://schemas.microsoft.com/office/powerpoint/2010/main" val="1288019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https://wdciw01.wdf.sap.corp:7080/sap/bc/ui5_ui5/ui2/ushell/resources/~20160209105200~/sap/ui/core/cldr/en.json</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2061329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Jerry 2016-03-04</a:t>
            </a:r>
            <a:r>
              <a:rPr lang="en-US" baseline="0" dirty="0" smtClean="0"/>
              <a:t> 15:13PM – format is determined by gateway system setting, not CRM backend.</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16</a:t>
            </a:fld>
            <a:endParaRPr lang="de-DE" dirty="0"/>
          </a:p>
        </p:txBody>
      </p:sp>
    </p:spTree>
    <p:extLst>
      <p:ext uri="{BB962C8B-B14F-4D97-AF65-F5344CB8AC3E}">
        <p14:creationId xmlns:p14="http://schemas.microsoft.com/office/powerpoint/2010/main" val="806348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17</a:t>
            </a:fld>
            <a:endParaRPr lang="de-DE" dirty="0"/>
          </a:p>
        </p:txBody>
      </p:sp>
    </p:spTree>
    <p:extLst>
      <p:ext uri="{BB962C8B-B14F-4D97-AF65-F5344CB8AC3E}">
        <p14:creationId xmlns:p14="http://schemas.microsoft.com/office/powerpoint/2010/main" val="3319113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342900" indent="-342900">
              <a:buAutoNum type="arabicPeriod"/>
            </a:pPr>
            <a:r>
              <a:rPr lang="en-US" sz="1400" b="0" i="0" kern="1200" dirty="0" smtClean="0">
                <a:solidFill>
                  <a:schemeClr val="tx1"/>
                </a:solidFill>
                <a:effectLst/>
                <a:latin typeface="+mn-lt"/>
                <a:ea typeface="+mn-ea"/>
                <a:cs typeface="+mn-cs"/>
              </a:rPr>
              <a:t>https://wdciw01.wdf.sap.corp:7080/sap/bc/ui5_ui5/ui2/ushell/resources/~20160224095200~/sap/ushell/renderers/fiori2/resources/resources_zh_CN.properties</a:t>
            </a:r>
          </a:p>
          <a:p>
            <a:pPr marL="342900" indent="-342900">
              <a:buAutoNum type="arabicPeriod"/>
            </a:pPr>
            <a:r>
              <a:rPr lang="en-US" sz="1400" b="0" i="0" kern="1200" dirty="0" smtClean="0">
                <a:solidFill>
                  <a:schemeClr val="tx1"/>
                </a:solidFill>
                <a:effectLst/>
                <a:latin typeface="+mn-lt"/>
                <a:ea typeface="+mn-ea"/>
                <a:cs typeface="+mn-cs"/>
              </a:rPr>
              <a:t>https://wdciw01.wdf.sap.corp:7080/sap/bc/ui5_ui5/ui2/ushell/resources/~20160224095200~/sap/ca/ui/i18n/i18n_zh_CN.properties</a:t>
            </a:r>
          </a:p>
          <a:p>
            <a:pPr marL="342900" indent="-342900">
              <a:buAutoNum type="arabicPeriod"/>
            </a:pPr>
            <a:r>
              <a:rPr lang="en-US" sz="1400" b="0" i="0" kern="1200" dirty="0" smtClean="0">
                <a:solidFill>
                  <a:schemeClr val="tx1"/>
                </a:solidFill>
                <a:effectLst/>
                <a:latin typeface="+mn-lt"/>
                <a:ea typeface="+mn-ea"/>
                <a:cs typeface="+mn-cs"/>
              </a:rPr>
              <a:t>https://wdciw01.wdf.sap.corp:7080/sap/bc/ui5_ui5/ui2/ushell/resources/~20160224095200~/sap/m/messagebundle_zh_CN.properties</a:t>
            </a:r>
          </a:p>
          <a:p>
            <a:pPr marL="342900" indent="-342900">
              <a:buAutoNum type="arabicPeriod"/>
            </a:pPr>
            <a:r>
              <a:rPr lang="en-US" sz="1400" b="0" i="0" kern="1200" dirty="0" smtClean="0">
                <a:solidFill>
                  <a:schemeClr val="tx1"/>
                </a:solidFill>
                <a:effectLst/>
                <a:latin typeface="+mn-lt"/>
                <a:ea typeface="+mn-ea"/>
                <a:cs typeface="+mn-cs"/>
              </a:rPr>
              <a:t>https://wdciw01.wdf.sap.corp:7080/sap/bc/ui5_ui5/sap/crm_opprtnty/~EA5BAEC9B3D024A3C0A35A27EEEB62EB~5/i18n/i18n_zh_CN.properties</a:t>
            </a:r>
          </a:p>
          <a:p>
            <a:pPr marL="342900" indent="-342900">
              <a:buAutoNum type="arabicPeriod"/>
            </a:pPr>
            <a:r>
              <a:rPr lang="en-US" sz="1400" b="0" i="0" kern="1200" dirty="0" smtClean="0">
                <a:solidFill>
                  <a:schemeClr val="tx1"/>
                </a:solidFill>
                <a:effectLst/>
                <a:latin typeface="+mn-lt"/>
                <a:ea typeface="+mn-ea"/>
                <a:cs typeface="+mn-cs"/>
              </a:rPr>
              <a:t>https://wdciw01.wdf.sap.corp:7080/sap/bc/ui5_ui5/sap/crm_opprtnty/~EA5BAEC9B3D024A3C0A35A27EEEB62EB~5/i18n/i18n_zh_CN.properties</a:t>
            </a:r>
          </a:p>
          <a:p>
            <a:pPr marL="342900" indent="-342900">
              <a:buAutoNum type="arabicPeriod"/>
            </a:pPr>
            <a:r>
              <a:rPr lang="en-US" sz="1400" b="0" i="0" kern="1200" dirty="0" smtClean="0">
                <a:solidFill>
                  <a:schemeClr val="tx1"/>
                </a:solidFill>
                <a:effectLst/>
                <a:latin typeface="+mn-lt"/>
                <a:ea typeface="+mn-ea"/>
                <a:cs typeface="+mn-cs"/>
              </a:rPr>
              <a:t>https://wdciw01.wdf.sap.corp:7080/sap/bc/ui5_ui5/ui2/ushell/resources/~20160224095200~/sap/ca/scfld/md/i18n/i18n_zh_CN.properties</a:t>
            </a:r>
          </a:p>
          <a:p>
            <a:pPr marL="342900" indent="-342900">
              <a:buAutoNum type="arabicPeriod"/>
            </a:pPr>
            <a:r>
              <a:rPr lang="en-US" sz="1400" b="0" i="0" kern="1200" dirty="0" smtClean="0">
                <a:solidFill>
                  <a:schemeClr val="tx1"/>
                </a:solidFill>
                <a:effectLst/>
                <a:latin typeface="+mn-lt"/>
                <a:ea typeface="+mn-ea"/>
                <a:cs typeface="+mn-cs"/>
              </a:rPr>
              <a:t>https://wdciw01.wdf.sap.corp:7080/sap/bc/ui5_ui5/sap/crm_opprtnty/~EA5BAEC9B3D024A3C0A35A27EEEB62EB~5/i18n/i18n_zh.properties</a:t>
            </a:r>
          </a:p>
          <a:p>
            <a:pPr marL="342900" indent="-342900">
              <a:buAutoNum type="arabicPeriod"/>
            </a:pPr>
            <a:r>
              <a:rPr lang="en-US" sz="1400" b="0" i="0" kern="1200" dirty="0" smtClean="0">
                <a:solidFill>
                  <a:schemeClr val="tx1"/>
                </a:solidFill>
                <a:effectLst/>
                <a:latin typeface="+mn-lt"/>
                <a:ea typeface="+mn-ea"/>
                <a:cs typeface="+mn-cs"/>
              </a:rPr>
              <a:t>https://wdciw01.wdf.sap.corp:7080/sap/bc/ui5_ui5/ui2/ushell/resources/~20160224095200~/sap/ui/layout/messagebundle_zh_CN.properties</a:t>
            </a:r>
          </a:p>
          <a:p>
            <a:pPr marL="342900" indent="-342900">
              <a:buAutoNum type="arabicPeriod"/>
            </a:pPr>
            <a:r>
              <a:rPr lang="en-US" sz="1400" b="0" i="0" kern="1200" dirty="0" smtClean="0">
                <a:solidFill>
                  <a:schemeClr val="tx1"/>
                </a:solidFill>
                <a:effectLst/>
                <a:latin typeface="+mn-lt"/>
                <a:ea typeface="+mn-ea"/>
                <a:cs typeface="+mn-cs"/>
              </a:rPr>
              <a:t>https://wdciw01.wdf.sap.corp:7080/sap/bc/ui5_ui5/sap/crm_lib_reuse/sap/cus/crm/lib/reuse/~3FB0C1F4B1094973FE4A2909D0D79C10~5/i18n/i18n_zh_CN.properties</a:t>
            </a:r>
          </a:p>
          <a:p>
            <a:pPr marL="342900" indent="-342900">
              <a:buAutoNum type="arabicPeriod"/>
            </a:pPr>
            <a:r>
              <a:rPr lang="en-US" sz="1400" b="0" i="0" kern="1200" dirty="0" smtClean="0">
                <a:solidFill>
                  <a:schemeClr val="tx1"/>
                </a:solidFill>
                <a:effectLst/>
                <a:latin typeface="+mn-lt"/>
                <a:ea typeface="+mn-ea"/>
                <a:cs typeface="+mn-cs"/>
              </a:rPr>
              <a:t>https://wdciw01.wdf.sap.corp:7080/sap/bc/ui5_ui5/ui2/ushell/resources/~20160224095200~/sap/ui/unified/messagebundle_zh_CN.properties</a:t>
            </a:r>
          </a:p>
          <a:p>
            <a:pPr marL="342900" indent="-342900">
              <a:buAutoNum type="arabicPeriod"/>
            </a:pPr>
            <a:endParaRPr lang="en-US" sz="1400" b="0" i="0" kern="1200" dirty="0" smtClean="0">
              <a:solidFill>
                <a:schemeClr val="tx1"/>
              </a:solidFill>
              <a:effectLst/>
              <a:latin typeface="+mn-lt"/>
              <a:ea typeface="+mn-ea"/>
              <a:cs typeface="+mn-cs"/>
            </a:endParaRPr>
          </a:p>
          <a:p>
            <a:pPr marL="342900" indent="-342900">
              <a:buAutoNum type="arabicPeriod"/>
            </a:pPr>
            <a:endParaRPr lang="en-US" sz="1400" b="0" i="0" kern="1200" dirty="0" smtClean="0">
              <a:solidFill>
                <a:schemeClr val="tx1"/>
              </a:solidFill>
              <a:effectLst/>
              <a:latin typeface="+mn-lt"/>
              <a:ea typeface="+mn-ea"/>
              <a:cs typeface="+mn-cs"/>
            </a:endParaRPr>
          </a:p>
          <a:p>
            <a:pPr marL="0" indent="0">
              <a:buNone/>
            </a:pPr>
            <a:r>
              <a:rPr lang="en-US" altLang="zh-CN" sz="1400" b="0" i="0" kern="1200" dirty="0" smtClean="0">
                <a:solidFill>
                  <a:schemeClr val="tx1"/>
                </a:solidFill>
                <a:effectLst/>
                <a:latin typeface="+mn-lt"/>
                <a:ea typeface="+mn-ea"/>
                <a:cs typeface="+mn-cs"/>
              </a:rPr>
              <a:t>\</a:t>
            </a:r>
            <a:r>
              <a:rPr lang="en-US" altLang="zh-CN" sz="1400" b="0" i="0" kern="1200" dirty="0" err="1" smtClean="0">
                <a:solidFill>
                  <a:schemeClr val="tx1"/>
                </a:solidFill>
                <a:effectLst/>
                <a:latin typeface="+mn-lt"/>
                <a:ea typeface="+mn-ea"/>
                <a:cs typeface="+mn-cs"/>
              </a:rPr>
              <a:t>uxxxx</a:t>
            </a:r>
            <a:r>
              <a:rPr lang="zh-CN" altLang="en-US" sz="1400" b="0" i="0" kern="1200" dirty="0" smtClean="0">
                <a:solidFill>
                  <a:schemeClr val="tx1"/>
                </a:solidFill>
                <a:effectLst/>
                <a:latin typeface="+mn-lt"/>
                <a:ea typeface="+mn-ea"/>
                <a:cs typeface="+mn-cs"/>
              </a:rPr>
              <a:t>这种格式是</a:t>
            </a:r>
            <a:r>
              <a:rPr lang="en-US" altLang="zh-CN" sz="1400" b="0" i="0" kern="1200" dirty="0" smtClean="0">
                <a:solidFill>
                  <a:schemeClr val="tx1"/>
                </a:solidFill>
                <a:effectLst/>
                <a:latin typeface="+mn-lt"/>
                <a:ea typeface="+mn-ea"/>
                <a:cs typeface="+mn-cs"/>
              </a:rPr>
              <a:t>Unicode</a:t>
            </a:r>
            <a:r>
              <a:rPr lang="zh-CN" altLang="en-US" sz="1400" b="0" i="0" kern="1200" dirty="0" smtClean="0">
                <a:solidFill>
                  <a:schemeClr val="tx1"/>
                </a:solidFill>
                <a:effectLst/>
                <a:latin typeface="+mn-lt"/>
                <a:ea typeface="+mn-ea"/>
                <a:cs typeface="+mn-cs"/>
              </a:rPr>
              <a:t>写法，表示一个字符，其中</a:t>
            </a:r>
            <a:r>
              <a:rPr lang="en-US" altLang="zh-CN" sz="1400" b="0" i="0" kern="1200" dirty="0" err="1" smtClean="0">
                <a:solidFill>
                  <a:schemeClr val="tx1"/>
                </a:solidFill>
                <a:effectLst/>
                <a:latin typeface="+mn-lt"/>
                <a:ea typeface="+mn-ea"/>
                <a:cs typeface="+mn-cs"/>
              </a:rPr>
              <a:t>xxxx</a:t>
            </a:r>
            <a:r>
              <a:rPr lang="zh-CN" altLang="en-US" sz="1400" b="0" i="0" kern="1200" dirty="0" smtClean="0">
                <a:solidFill>
                  <a:schemeClr val="tx1"/>
                </a:solidFill>
                <a:effectLst/>
                <a:latin typeface="+mn-lt"/>
                <a:ea typeface="+mn-ea"/>
                <a:cs typeface="+mn-cs"/>
              </a:rPr>
              <a:t>表示一个</a:t>
            </a:r>
            <a:r>
              <a:rPr lang="en-US" altLang="zh-CN" sz="1400" b="0" i="0" kern="1200" dirty="0" smtClean="0">
                <a:solidFill>
                  <a:schemeClr val="tx1"/>
                </a:solidFill>
                <a:effectLst/>
                <a:latin typeface="+mn-lt"/>
                <a:ea typeface="+mn-ea"/>
                <a:cs typeface="+mn-cs"/>
              </a:rPr>
              <a:t>16</a:t>
            </a:r>
            <a:r>
              <a:rPr lang="zh-CN" altLang="en-US" sz="1400" b="0" i="0" kern="1200" dirty="0" smtClean="0">
                <a:solidFill>
                  <a:schemeClr val="tx1"/>
                </a:solidFill>
                <a:effectLst/>
                <a:latin typeface="+mn-lt"/>
                <a:ea typeface="+mn-ea"/>
                <a:cs typeface="+mn-cs"/>
              </a:rPr>
              <a:t>进制数字，范围所</a:t>
            </a:r>
            <a:r>
              <a:rPr lang="en-US" altLang="zh-CN" sz="1400" b="0" i="0" kern="1200" dirty="0" smtClean="0">
                <a:solidFill>
                  <a:schemeClr val="tx1"/>
                </a:solidFill>
                <a:effectLst/>
                <a:latin typeface="+mn-lt"/>
                <a:ea typeface="+mn-ea"/>
                <a:cs typeface="+mn-cs"/>
              </a:rPr>
              <a:t>0</a:t>
            </a:r>
            <a:r>
              <a:rPr lang="zh-CN" altLang="en-US" sz="1400" b="0" i="0" kern="1200" dirty="0" smtClean="0">
                <a:solidFill>
                  <a:schemeClr val="tx1"/>
                </a:solidFill>
                <a:effectLst/>
                <a:latin typeface="+mn-lt"/>
                <a:ea typeface="+mn-ea"/>
                <a:cs typeface="+mn-cs"/>
              </a:rPr>
              <a:t>～</a:t>
            </a:r>
            <a:r>
              <a:rPr lang="en-US" altLang="zh-CN" sz="1400" b="0" i="0" kern="1200" dirty="0" smtClean="0">
                <a:solidFill>
                  <a:schemeClr val="tx1"/>
                </a:solidFill>
                <a:effectLst/>
                <a:latin typeface="+mn-lt"/>
                <a:ea typeface="+mn-ea"/>
                <a:cs typeface="+mn-cs"/>
              </a:rPr>
              <a:t>65535. Unicode</a:t>
            </a:r>
            <a:r>
              <a:rPr lang="zh-CN" altLang="en-US" sz="1400" b="0" i="0" kern="1200" dirty="0" smtClean="0">
                <a:solidFill>
                  <a:schemeClr val="tx1"/>
                </a:solidFill>
                <a:effectLst/>
                <a:latin typeface="+mn-lt"/>
                <a:ea typeface="+mn-ea"/>
                <a:cs typeface="+mn-cs"/>
              </a:rPr>
              <a:t>十六进制数只能包含数字</a:t>
            </a:r>
            <a:r>
              <a:rPr lang="en-US" altLang="zh-CN" sz="1400" b="0" i="0" kern="1200" dirty="0" smtClean="0">
                <a:solidFill>
                  <a:schemeClr val="tx1"/>
                </a:solidFill>
                <a:effectLst/>
                <a:latin typeface="+mn-lt"/>
                <a:ea typeface="+mn-ea"/>
                <a:cs typeface="+mn-cs"/>
              </a:rPr>
              <a:t>0</a:t>
            </a:r>
            <a:r>
              <a:rPr lang="zh-CN" altLang="en-US" sz="1400" b="0" i="0" kern="1200" dirty="0" smtClean="0">
                <a:solidFill>
                  <a:schemeClr val="tx1"/>
                </a:solidFill>
                <a:effectLst/>
                <a:latin typeface="+mn-lt"/>
                <a:ea typeface="+mn-ea"/>
                <a:cs typeface="+mn-cs"/>
              </a:rPr>
              <a:t>～</a:t>
            </a:r>
            <a:r>
              <a:rPr lang="en-US" altLang="zh-CN" sz="1400" b="0" i="0" kern="1200" dirty="0" smtClean="0">
                <a:solidFill>
                  <a:schemeClr val="tx1"/>
                </a:solidFill>
                <a:effectLst/>
                <a:latin typeface="+mn-lt"/>
                <a:ea typeface="+mn-ea"/>
                <a:cs typeface="+mn-cs"/>
              </a:rPr>
              <a:t>9</a:t>
            </a:r>
            <a:r>
              <a:rPr lang="zh-CN" altLang="en-US" sz="1400" b="0" i="0" kern="1200" dirty="0" smtClean="0">
                <a:solidFill>
                  <a:schemeClr val="tx1"/>
                </a:solidFill>
                <a:effectLst/>
                <a:latin typeface="+mn-lt"/>
                <a:ea typeface="+mn-ea"/>
                <a:cs typeface="+mn-cs"/>
              </a:rPr>
              <a:t>、大写字母</a:t>
            </a:r>
            <a:r>
              <a:rPr lang="en-US" altLang="zh-CN" sz="1400" b="0" i="0" kern="1200" dirty="0" smtClean="0">
                <a:solidFill>
                  <a:schemeClr val="tx1"/>
                </a:solidFill>
                <a:effectLst/>
                <a:latin typeface="+mn-lt"/>
                <a:ea typeface="+mn-ea"/>
                <a:cs typeface="+mn-cs"/>
              </a:rPr>
              <a:t>A</a:t>
            </a:r>
            <a:r>
              <a:rPr lang="zh-CN" altLang="en-US" sz="1400" b="0" i="0" kern="1200" dirty="0" smtClean="0">
                <a:solidFill>
                  <a:schemeClr val="tx1"/>
                </a:solidFill>
                <a:effectLst/>
                <a:latin typeface="+mn-lt"/>
                <a:ea typeface="+mn-ea"/>
                <a:cs typeface="+mn-cs"/>
              </a:rPr>
              <a:t>～</a:t>
            </a:r>
            <a:r>
              <a:rPr lang="en-US" altLang="zh-CN" sz="1400" b="0" i="0" kern="1200" dirty="0" smtClean="0">
                <a:solidFill>
                  <a:schemeClr val="tx1"/>
                </a:solidFill>
                <a:effectLst/>
                <a:latin typeface="+mn-lt"/>
                <a:ea typeface="+mn-ea"/>
                <a:cs typeface="+mn-cs"/>
              </a:rPr>
              <a:t>F</a:t>
            </a:r>
            <a:r>
              <a:rPr lang="zh-CN" altLang="en-US" sz="1400" b="0" i="0" kern="1200" dirty="0" smtClean="0">
                <a:solidFill>
                  <a:schemeClr val="tx1"/>
                </a:solidFill>
                <a:effectLst/>
                <a:latin typeface="+mn-lt"/>
                <a:ea typeface="+mn-ea"/>
                <a:cs typeface="+mn-cs"/>
              </a:rPr>
              <a:t>或者小写字母</a:t>
            </a:r>
            <a:r>
              <a:rPr lang="en-US" altLang="zh-CN" sz="1400" b="0" i="0" kern="1200" dirty="0" smtClean="0">
                <a:solidFill>
                  <a:schemeClr val="tx1"/>
                </a:solidFill>
                <a:effectLst/>
                <a:latin typeface="+mn-lt"/>
                <a:ea typeface="+mn-ea"/>
                <a:cs typeface="+mn-cs"/>
              </a:rPr>
              <a:t>A</a:t>
            </a:r>
            <a:r>
              <a:rPr lang="zh-CN" altLang="en-US" sz="1400" b="0" i="0" kern="1200" dirty="0" smtClean="0">
                <a:solidFill>
                  <a:schemeClr val="tx1"/>
                </a:solidFill>
                <a:effectLst/>
                <a:latin typeface="+mn-lt"/>
                <a:ea typeface="+mn-ea"/>
                <a:cs typeface="+mn-cs"/>
              </a:rPr>
              <a:t>～</a:t>
            </a:r>
            <a:r>
              <a:rPr lang="en-US" altLang="zh-CN" sz="1400" b="0" i="0" kern="1200" dirty="0" smtClean="0">
                <a:solidFill>
                  <a:schemeClr val="tx1"/>
                </a:solidFill>
                <a:effectLst/>
                <a:latin typeface="+mn-lt"/>
                <a:ea typeface="+mn-ea"/>
                <a:cs typeface="+mn-cs"/>
              </a:rPr>
              <a:t>F</a:t>
            </a:r>
            <a:r>
              <a:rPr lang="zh-CN" altLang="en-US" sz="1400" b="0" i="0" kern="1200" dirty="0" smtClean="0">
                <a:solidFill>
                  <a:schemeClr val="tx1"/>
                </a:solidFill>
                <a:effectLst/>
                <a:latin typeface="+mn-lt"/>
                <a:ea typeface="+mn-ea"/>
                <a:cs typeface="+mn-cs"/>
              </a:rPr>
              <a:t>。需要注意到是：</a:t>
            </a:r>
            <a:r>
              <a:rPr lang="en-US" altLang="zh-CN" sz="1400" b="0" i="0" kern="1200" dirty="0" smtClean="0">
                <a:solidFill>
                  <a:schemeClr val="tx1"/>
                </a:solidFill>
                <a:effectLst/>
                <a:latin typeface="+mn-lt"/>
                <a:ea typeface="+mn-ea"/>
                <a:cs typeface="+mn-cs"/>
              </a:rPr>
              <a:t>Unicode</a:t>
            </a:r>
            <a:r>
              <a:rPr lang="zh-CN" altLang="en-US" sz="1400" b="0" i="0" kern="1200" dirty="0" smtClean="0">
                <a:solidFill>
                  <a:schemeClr val="tx1"/>
                </a:solidFill>
                <a:effectLst/>
                <a:latin typeface="+mn-lt"/>
                <a:ea typeface="+mn-ea"/>
                <a:cs typeface="+mn-cs"/>
              </a:rPr>
              <a:t>的大小端问题，一般都是小端在前，例如 </a:t>
            </a:r>
            <a:r>
              <a:rPr lang="en-US" altLang="zh-CN" sz="1400" b="0" i="0" kern="1200" dirty="0" smtClean="0">
                <a:solidFill>
                  <a:schemeClr val="tx1"/>
                </a:solidFill>
                <a:effectLst/>
                <a:latin typeface="+mn-lt"/>
                <a:ea typeface="+mn-ea"/>
                <a:cs typeface="+mn-cs"/>
              </a:rPr>
              <a:t>\u5c0f</a:t>
            </a:r>
            <a:r>
              <a:rPr lang="zh-CN" altLang="en-US" sz="1400" b="0" i="0" kern="1200" dirty="0" smtClean="0">
                <a:solidFill>
                  <a:schemeClr val="tx1"/>
                </a:solidFill>
                <a:effectLst/>
                <a:latin typeface="+mn-lt"/>
                <a:ea typeface="+mn-ea"/>
                <a:cs typeface="+mn-cs"/>
              </a:rPr>
              <a:t> 表示汉语中的 </a:t>
            </a:r>
            <a:r>
              <a:rPr lang="en-US" altLang="zh-CN" sz="1400" b="0" i="0" kern="1200" dirty="0" smtClean="0">
                <a:solidFill>
                  <a:schemeClr val="tx1"/>
                </a:solidFill>
                <a:effectLst/>
                <a:latin typeface="+mn-lt"/>
                <a:ea typeface="+mn-ea"/>
                <a:cs typeface="+mn-cs"/>
              </a:rPr>
              <a:t>'</a:t>
            </a:r>
            <a:r>
              <a:rPr lang="zh-CN" altLang="en-US" sz="1400" b="0" i="0" kern="1200" dirty="0" smtClean="0">
                <a:solidFill>
                  <a:schemeClr val="tx1"/>
                </a:solidFill>
                <a:effectLst/>
                <a:latin typeface="+mn-lt"/>
                <a:ea typeface="+mn-ea"/>
                <a:cs typeface="+mn-cs"/>
              </a:rPr>
              <a:t>小</a:t>
            </a:r>
            <a:r>
              <a:rPr lang="en-US" altLang="zh-CN" sz="1400" b="0" i="0" kern="1200" dirty="0" smtClean="0">
                <a:solidFill>
                  <a:schemeClr val="tx1"/>
                </a:solidFill>
                <a:effectLst/>
                <a:latin typeface="+mn-lt"/>
                <a:ea typeface="+mn-ea"/>
                <a:cs typeface="+mn-cs"/>
              </a:rPr>
              <a:t>'</a:t>
            </a:r>
            <a:r>
              <a:rPr lang="zh-CN" altLang="en-US" sz="1400" b="0" i="0" kern="1200" dirty="0" smtClean="0">
                <a:solidFill>
                  <a:schemeClr val="tx1"/>
                </a:solidFill>
                <a:effectLst/>
                <a:latin typeface="+mn-lt"/>
                <a:ea typeface="+mn-ea"/>
                <a:cs typeface="+mn-cs"/>
              </a:rPr>
              <a:t>字，转换成</a:t>
            </a:r>
            <a:r>
              <a:rPr lang="en-US" altLang="zh-CN" sz="1400" b="0" i="0" kern="1200" dirty="0" smtClean="0">
                <a:solidFill>
                  <a:schemeClr val="tx1"/>
                </a:solidFill>
                <a:effectLst/>
                <a:latin typeface="+mn-lt"/>
                <a:ea typeface="+mn-ea"/>
                <a:cs typeface="+mn-cs"/>
              </a:rPr>
              <a:t>10</a:t>
            </a:r>
            <a:r>
              <a:rPr lang="zh-CN" altLang="en-US" sz="1400" b="0" i="0" kern="1200" dirty="0" smtClean="0">
                <a:solidFill>
                  <a:schemeClr val="tx1"/>
                </a:solidFill>
                <a:effectLst/>
                <a:latin typeface="+mn-lt"/>
                <a:ea typeface="+mn-ea"/>
                <a:cs typeface="+mn-cs"/>
              </a:rPr>
              <a:t>进制就是</a:t>
            </a:r>
            <a:r>
              <a:rPr lang="en-US" altLang="zh-CN" sz="1400" b="0" i="0" kern="1200" dirty="0" smtClean="0">
                <a:solidFill>
                  <a:schemeClr val="tx1"/>
                </a:solidFill>
                <a:effectLst/>
                <a:latin typeface="+mn-lt"/>
                <a:ea typeface="+mn-ea"/>
                <a:cs typeface="+mn-cs"/>
              </a:rPr>
              <a:t>9215</a:t>
            </a:r>
            <a:r>
              <a:rPr lang="zh-CN" altLang="en-US" sz="1400" b="0" i="0" kern="1200" dirty="0" smtClean="0">
                <a:solidFill>
                  <a:schemeClr val="tx1"/>
                </a:solidFill>
                <a:effectLst/>
                <a:latin typeface="+mn-lt"/>
                <a:ea typeface="+mn-ea"/>
                <a:cs typeface="+mn-cs"/>
              </a:rPr>
              <a:t>，所以在</a:t>
            </a:r>
            <a:r>
              <a:rPr lang="en-US" altLang="zh-CN" sz="1400" b="0" i="0" kern="1200" dirty="0" smtClean="0">
                <a:solidFill>
                  <a:schemeClr val="tx1"/>
                </a:solidFill>
                <a:effectLst/>
                <a:latin typeface="+mn-lt"/>
                <a:ea typeface="+mn-ea"/>
                <a:cs typeface="+mn-cs"/>
              </a:rPr>
              <a:t>byte</a:t>
            </a:r>
            <a:r>
              <a:rPr lang="zh-CN" altLang="en-US" sz="1400" b="0" i="0" kern="1200" dirty="0" smtClean="0">
                <a:solidFill>
                  <a:schemeClr val="tx1"/>
                </a:solidFill>
                <a:effectLst/>
                <a:latin typeface="+mn-lt"/>
                <a:ea typeface="+mn-ea"/>
                <a:cs typeface="+mn-cs"/>
              </a:rPr>
              <a:t>数组中应该是</a:t>
            </a:r>
            <a:r>
              <a:rPr lang="en-US" altLang="zh-CN" sz="1400" b="0" i="0" kern="1200" dirty="0" smtClean="0">
                <a:solidFill>
                  <a:schemeClr val="tx1"/>
                </a:solidFill>
                <a:effectLst/>
                <a:latin typeface="+mn-lt"/>
                <a:ea typeface="+mn-ea"/>
                <a:cs typeface="+mn-cs"/>
              </a:rPr>
              <a:t>1592.</a:t>
            </a:r>
            <a:endParaRPr lang="en-US" sz="1400" b="0" i="0" kern="1200" dirty="0" smtClean="0">
              <a:solidFill>
                <a:schemeClr val="tx1"/>
              </a:solidFill>
              <a:effectLst/>
              <a:latin typeface="+mn-lt"/>
              <a:ea typeface="+mn-ea"/>
              <a:cs typeface="+mn-cs"/>
            </a:endParaRPr>
          </a:p>
          <a:p>
            <a:pPr marL="342900" indent="-342900">
              <a:buAutoNum type="arabicPeriod"/>
            </a:pP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23</a:t>
            </a:fld>
            <a:endParaRPr lang="de-DE" dirty="0"/>
          </a:p>
        </p:txBody>
      </p:sp>
    </p:spTree>
    <p:extLst>
      <p:ext uri="{BB962C8B-B14F-4D97-AF65-F5344CB8AC3E}">
        <p14:creationId xmlns:p14="http://schemas.microsoft.com/office/powerpoint/2010/main" val="909072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smtClean="0">
                <a:solidFill>
                  <a:schemeClr val="tx1"/>
                </a:solidFill>
                <a:effectLst/>
                <a:latin typeface="+mn-lt"/>
                <a:ea typeface="+mn-ea"/>
                <a:cs typeface="+mn-cs"/>
              </a:rPr>
              <a:t>https://wdciw01.wdf.sap.corp:7080/sap/bc/ui5_ui5/ui2/ushell/resources/~20160224095200~/sap/ui/core/Core-dbg.js</a:t>
            </a:r>
          </a:p>
          <a:p>
            <a:r>
              <a:rPr lang="en-US" dirty="0" smtClean="0"/>
              <a:t>url: /sap/</a:t>
            </a:r>
            <a:r>
              <a:rPr lang="en-US" dirty="0" err="1" smtClean="0"/>
              <a:t>bc</a:t>
            </a:r>
            <a:r>
              <a:rPr lang="en-US" dirty="0" smtClean="0"/>
              <a:t>/ui5_ui5/ui2/</a:t>
            </a:r>
            <a:r>
              <a:rPr lang="en-US" dirty="0" err="1" smtClean="0"/>
              <a:t>ushell</a:t>
            </a:r>
            <a:r>
              <a:rPr lang="en-US" dirty="0" smtClean="0"/>
              <a:t>/resources/~20160224095200~/sap/</a:t>
            </a:r>
            <a:r>
              <a:rPr lang="en-US" dirty="0" err="1" smtClean="0"/>
              <a:t>fiori</a:t>
            </a:r>
            <a:r>
              <a:rPr lang="en-US" dirty="0" smtClean="0"/>
              <a:t>/themes/</a:t>
            </a:r>
            <a:r>
              <a:rPr lang="en-US" dirty="0" err="1" smtClean="0"/>
              <a:t>sap_bluecrystal</a:t>
            </a:r>
            <a:r>
              <a:rPr lang="en-US" dirty="0" smtClean="0"/>
              <a:t>/library-RTL.css</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27</a:t>
            </a:fld>
            <a:endParaRPr lang="de-DE" dirty="0"/>
          </a:p>
        </p:txBody>
      </p:sp>
    </p:spTree>
    <p:extLst>
      <p:ext uri="{BB962C8B-B14F-4D97-AF65-F5344CB8AC3E}">
        <p14:creationId xmlns:p14="http://schemas.microsoft.com/office/powerpoint/2010/main" val="4021516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smtClean="0"/>
              <a:t>getRTL</a:t>
            </a:r>
            <a:r>
              <a:rPr lang="zh-CN" altLang="en-US" dirty="0" smtClean="0"/>
              <a:t>： </a:t>
            </a:r>
            <a:r>
              <a:rPr lang="en-US" altLang="zh-CN" dirty="0" smtClean="0"/>
              <a:t>ui5_ui5/ui2/</a:t>
            </a:r>
            <a:r>
              <a:rPr lang="en-US" altLang="zh-CN" dirty="0" err="1" smtClean="0"/>
              <a:t>ushell</a:t>
            </a:r>
            <a:r>
              <a:rPr lang="en-US" altLang="zh-CN" dirty="0" smtClean="0"/>
              <a:t>/resources/sap/</a:t>
            </a:r>
            <a:r>
              <a:rPr lang="en-US" altLang="zh-CN" dirty="0" err="1" smtClean="0"/>
              <a:t>ui</a:t>
            </a:r>
            <a:r>
              <a:rPr lang="en-US" altLang="zh-CN" dirty="0" smtClean="0"/>
              <a:t>/core/Configuration.js</a:t>
            </a:r>
          </a:p>
          <a:p>
            <a:endParaRPr lang="en-US" dirty="0" smtClean="0"/>
          </a:p>
          <a:p>
            <a:r>
              <a:rPr lang="en-US" dirty="0" smtClean="0"/>
              <a:t>Html class: </a:t>
            </a:r>
            <a:r>
              <a:rPr lang="en-US" sz="1400" b="0" i="0" kern="1200" dirty="0" err="1" smtClean="0">
                <a:solidFill>
                  <a:schemeClr val="tx1"/>
                </a:solidFill>
                <a:effectLst/>
                <a:latin typeface="+mn-lt"/>
                <a:ea typeface="+mn-ea"/>
                <a:cs typeface="+mn-cs"/>
              </a:rPr>
              <a:t>sapUShellFullHeight</a:t>
            </a:r>
            <a:r>
              <a:rPr lang="en-US" sz="1400" b="0" i="0" kern="1200" dirty="0" smtClean="0">
                <a:solidFill>
                  <a:schemeClr val="tx1"/>
                </a:solidFill>
                <a:effectLst/>
                <a:latin typeface="+mn-lt"/>
                <a:ea typeface="+mn-ea"/>
                <a:cs typeface="+mn-cs"/>
              </a:rPr>
              <a:t> sap-desktop </a:t>
            </a:r>
            <a:r>
              <a:rPr lang="en-US" sz="1400" b="0" i="0" kern="1200" dirty="0" err="1" smtClean="0">
                <a:solidFill>
                  <a:schemeClr val="tx1"/>
                </a:solidFill>
                <a:effectLst/>
                <a:latin typeface="+mn-lt"/>
                <a:ea typeface="+mn-ea"/>
                <a:cs typeface="+mn-cs"/>
              </a:rPr>
              <a:t>sapUiMedia</a:t>
            </a:r>
            <a:r>
              <a:rPr lang="en-US" sz="1400" b="0" i="0" kern="1200" dirty="0" smtClean="0">
                <a:solidFill>
                  <a:schemeClr val="tx1"/>
                </a:solidFill>
                <a:effectLst/>
                <a:latin typeface="+mn-lt"/>
                <a:ea typeface="+mn-ea"/>
                <a:cs typeface="+mn-cs"/>
              </a:rPr>
              <a:t>-</a:t>
            </a:r>
            <a:r>
              <a:rPr lang="en-US" sz="1400" b="0" i="0" kern="1200" dirty="0" err="1" smtClean="0">
                <a:solidFill>
                  <a:schemeClr val="tx1"/>
                </a:solidFill>
                <a:effectLst/>
                <a:latin typeface="+mn-lt"/>
                <a:ea typeface="+mn-ea"/>
                <a:cs typeface="+mn-cs"/>
              </a:rPr>
              <a:t>Std</a:t>
            </a:r>
            <a:r>
              <a:rPr lang="en-US" sz="1400" b="0" i="0" kern="1200" dirty="0" smtClean="0">
                <a:solidFill>
                  <a:schemeClr val="tx1"/>
                </a:solidFill>
                <a:effectLst/>
                <a:latin typeface="+mn-lt"/>
                <a:ea typeface="+mn-ea"/>
                <a:cs typeface="+mn-cs"/>
              </a:rPr>
              <a:t>-Desktop </a:t>
            </a:r>
            <a:r>
              <a:rPr lang="en-US" sz="1400" b="0" i="0" kern="1200" dirty="0" err="1" smtClean="0">
                <a:solidFill>
                  <a:schemeClr val="tx1"/>
                </a:solidFill>
                <a:effectLst/>
                <a:latin typeface="+mn-lt"/>
                <a:ea typeface="+mn-ea"/>
                <a:cs typeface="+mn-cs"/>
              </a:rPr>
              <a:t>sapUiTheme-sap_bluecrystal</a:t>
            </a:r>
            <a:endParaRPr lang="en-US" sz="1400" b="0" i="0" kern="1200" dirty="0" smtClean="0">
              <a:solidFill>
                <a:schemeClr val="tx1"/>
              </a:solidFill>
              <a:effectLst/>
              <a:latin typeface="+mn-lt"/>
              <a:ea typeface="+mn-ea"/>
              <a:cs typeface="+mn-cs"/>
            </a:endParaRPr>
          </a:p>
          <a:p>
            <a:r>
              <a:rPr lang="en-US" sz="1400" b="0" i="0" kern="1200" dirty="0" smtClean="0">
                <a:solidFill>
                  <a:schemeClr val="tx1"/>
                </a:solidFill>
                <a:effectLst/>
                <a:latin typeface="+mn-lt"/>
                <a:ea typeface="+mn-ea"/>
                <a:cs typeface="+mn-cs"/>
              </a:rPr>
              <a:t>Body: </a:t>
            </a:r>
            <a:r>
              <a:rPr lang="en-US" sz="1400" b="0" i="0" kern="1200" dirty="0" err="1" smtClean="0">
                <a:solidFill>
                  <a:schemeClr val="tx1"/>
                </a:solidFill>
                <a:effectLst/>
                <a:latin typeface="+mn-lt"/>
                <a:ea typeface="+mn-ea"/>
                <a:cs typeface="+mn-cs"/>
              </a:rPr>
              <a:t>sapUiBody</a:t>
            </a:r>
            <a:r>
              <a:rPr lang="en-US" sz="1400" b="0" i="0" kern="1200" dirty="0" smtClean="0">
                <a:solidFill>
                  <a:schemeClr val="tx1"/>
                </a:solidFill>
                <a:effectLst/>
                <a:latin typeface="+mn-lt"/>
                <a:ea typeface="+mn-ea"/>
                <a:cs typeface="+mn-cs"/>
              </a:rPr>
              <a:t> </a:t>
            </a:r>
            <a:r>
              <a:rPr lang="en-US" sz="1400" b="0" i="0" kern="1200" dirty="0" err="1" smtClean="0">
                <a:solidFill>
                  <a:schemeClr val="tx1"/>
                </a:solidFill>
                <a:effectLst/>
                <a:latin typeface="+mn-lt"/>
                <a:ea typeface="+mn-ea"/>
                <a:cs typeface="+mn-cs"/>
              </a:rPr>
              <a:t>sapUShellFullHeight</a:t>
            </a:r>
            <a:endParaRPr lang="en-US" sz="1400" b="0" i="0" kern="120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29</a:t>
            </a:fld>
            <a:endParaRPr lang="de-DE" dirty="0"/>
          </a:p>
        </p:txBody>
      </p:sp>
    </p:spTree>
    <p:extLst>
      <p:ext uri="{BB962C8B-B14F-4D97-AF65-F5344CB8AC3E}">
        <p14:creationId xmlns:p14="http://schemas.microsoft.com/office/powerpoint/2010/main" val="9958555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global12.sap.com/corporate-en/legal/copyright/index.epx"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global.sap.com/corporate-de/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0"/>
            <a:ext cx="11545200" cy="2143622"/>
          </a:xfrm>
          <a:prstGeom prst="rect">
            <a:avLst/>
          </a:prstGeom>
          <a:solidFill>
            <a:schemeClr val="bg1">
              <a:alpha val="75000"/>
            </a:schemeClr>
          </a:solidFill>
          <a:ln w="6350"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67999" y="324075"/>
            <a:ext cx="11257200" cy="923330"/>
          </a:xfrm>
        </p:spPr>
        <p:txBody>
          <a:bodyPr anchor="t" anchorCtr="0">
            <a:noAutofit/>
          </a:bodyPr>
          <a:lstStyle>
            <a:lvl1pPr>
              <a:defRPr sz="60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00218"/>
            <a:ext cx="11257200" cy="584775"/>
          </a:xfrm>
        </p:spPr>
        <p:txBody>
          <a:bodyPr anchor="t" anchorCtr="0">
            <a:no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2014</a:t>
            </a:r>
          </a:p>
        </p:txBody>
      </p:sp>
      <p:sp>
        <p:nvSpPr>
          <p:cNvPr id="7" name="TextBox 6"/>
          <p:cNvSpPr txBox="1"/>
          <p:nvPr userDrawn="1"/>
        </p:nvSpPr>
        <p:spPr>
          <a:xfrm rot="21360000">
            <a:off x="4212456" y="3628659"/>
            <a:ext cx="3770263" cy="276999"/>
          </a:xfrm>
          <a:prstGeom prst="rect">
            <a:avLst/>
          </a:prstGeom>
          <a:noFill/>
        </p:spPr>
        <p:txBody>
          <a:bodyPr wrap="none" lIns="0" tIns="0" rIns="0" bIns="0" rtlCol="0">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50000"/>
              </a:spcBef>
              <a:spcAft>
                <a:spcPct val="0"/>
              </a:spcAft>
              <a:buClr>
                <a:srgbClr val="F0AB00"/>
              </a:buClr>
              <a:buSzPct val="80000"/>
            </a:pPr>
            <a:r>
              <a:rPr lang="en-US" sz="1800" kern="0" dirty="0" smtClean="0">
                <a:solidFill>
                  <a:schemeClr val="tx1"/>
                </a:solidFill>
                <a:ea typeface="Arial Unicode MS" pitchFamily="34" charset="-128"/>
                <a:cs typeface="Arial Unicode MS" pitchFamily="34" charset="-128"/>
              </a:rPr>
              <a:t>Use this title slide only with an</a:t>
            </a:r>
            <a:r>
              <a:rPr lang="en-US" sz="1800" kern="0" baseline="0" dirty="0" smtClean="0">
                <a:solidFill>
                  <a:schemeClr val="tx1"/>
                </a:solidFill>
                <a:ea typeface="Arial Unicode MS" pitchFamily="34" charset="-128"/>
                <a:cs typeface="Arial Unicode MS" pitchFamily="34" charset="-128"/>
              </a:rPr>
              <a:t> image</a:t>
            </a:r>
            <a:endParaRPr lang="en-US" sz="1800" kern="0" dirty="0" smtClean="0">
              <a:solidFill>
                <a:schemeClr val="tx1"/>
              </a:solidFill>
              <a:ea typeface="Arial Unicode MS" pitchFamily="34" charset="-128"/>
              <a:cs typeface="Arial Unicode MS" pitchFamily="34" charset="-128"/>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078"/>
            <a:ext cx="11545200" cy="4392043"/>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2391"/>
            <a:ext cx="56628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208016" y="1692391"/>
            <a:ext cx="56628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75"/>
            <a:ext cx="11545200" cy="756175"/>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2391"/>
            <a:ext cx="37404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8133317" y="1692391"/>
            <a:ext cx="37404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4228658" y="1692391"/>
            <a:ext cx="37404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7639050" y="1691079"/>
            <a:ext cx="4232275" cy="4392042"/>
          </a:xfrm>
          <a:solidFill>
            <a:schemeClr val="bg1">
              <a:lumMod val="95000"/>
            </a:schemeClr>
          </a:solidFill>
        </p:spPr>
        <p:txBody>
          <a:bodyPr tIns="1543147" anchor="t" anchorCtr="0"/>
          <a:lstStyle>
            <a:lvl1pPr algn="ctr">
              <a:defRPr b="0"/>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324000" y="1691079"/>
            <a:ext cx="7149950" cy="4392042"/>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6208016" y="1692392"/>
            <a:ext cx="5662800"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324000" y="1692392"/>
            <a:ext cx="56628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4706938" y="1692392"/>
            <a:ext cx="7164387"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324000" y="1692392"/>
            <a:ext cx="4224188"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080"/>
            <a:ext cx="5662800" cy="1721198"/>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6208016" y="1691080"/>
            <a:ext cx="5662800" cy="1721198"/>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4318"/>
            <a:ext cx="5662800" cy="2508804"/>
          </a:xfrm>
          <a:solidFill>
            <a:schemeClr val="bg1">
              <a:lumMod val="95000"/>
            </a:schemeClr>
          </a:solidFill>
        </p:spPr>
        <p:txBody>
          <a:bodyPr tIns="600113" anchor="t" anchorCtr="0"/>
          <a:lstStyle>
            <a:lvl1pPr algn="ctr">
              <a:defRPr b="0"/>
            </a:lvl1pPr>
          </a:lstStyle>
          <a:p>
            <a:r>
              <a:rPr lang="en-US" smtClean="0"/>
              <a:t>Click icon to add picture</a:t>
            </a:r>
            <a:endParaRPr lang="en-US" dirty="0"/>
          </a:p>
        </p:txBody>
      </p:sp>
      <p:sp>
        <p:nvSpPr>
          <p:cNvPr id="11" name="Picture Placeholder 4"/>
          <p:cNvSpPr>
            <a:spLocks noGrp="1"/>
          </p:cNvSpPr>
          <p:nvPr>
            <p:ph type="pic" sz="quarter" idx="16"/>
          </p:nvPr>
        </p:nvSpPr>
        <p:spPr bwMode="gray">
          <a:xfrm>
            <a:off x="6208016" y="3574318"/>
            <a:ext cx="5662800" cy="2508804"/>
          </a:xfrm>
          <a:solidFill>
            <a:schemeClr val="bg1">
              <a:lumMod val="95000"/>
            </a:schemeClr>
          </a:solidFill>
        </p:spPr>
        <p:txBody>
          <a:bodyPr tIns="600113" anchor="t" anchorCtr="0"/>
          <a:lstStyle>
            <a:lvl1pPr algn="ctr">
              <a:defRPr b="0"/>
            </a:lvl1pPr>
          </a:lstStyle>
          <a:p>
            <a:r>
              <a:rPr lang="en-US" smtClean="0"/>
              <a:t>Click icon to add picture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7" name="Content Placeholder 2"/>
          <p:cNvSpPr>
            <a:spLocks noGrp="1"/>
          </p:cNvSpPr>
          <p:nvPr>
            <p:ph idx="1" hasCustomPrompt="1"/>
          </p:nvPr>
        </p:nvSpPr>
        <p:spPr>
          <a:xfrm>
            <a:off x="324000" y="1692390"/>
            <a:ext cx="11545200" cy="4393017"/>
          </a:xfrm>
        </p:spPr>
        <p:txBody>
          <a:bodyPr tIns="0"/>
          <a:lstStyle>
            <a:lvl1pPr algn="l">
              <a:defRPr b="0"/>
            </a:lvl1pPr>
          </a:lstStyle>
          <a:p>
            <a:pPr lvl="0"/>
            <a:r>
              <a:rPr lang="en-US" dirty="0" smtClean="0"/>
              <a:t>Click to add content</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0" y="1692392"/>
            <a:ext cx="11545200" cy="3385542"/>
          </a:xfrm>
        </p:spPr>
        <p:txBody>
          <a:bodyPr>
            <a:spAutoFit/>
          </a:bodyPr>
          <a:lstStyle>
            <a:lvl1pPr>
              <a:spcBef>
                <a:spcPts val="2400"/>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11711056" y="6637720"/>
            <a:ext cx="157094" cy="153888"/>
          </a:xfrm>
          <a:prstGeom prst="rect">
            <a:avLst/>
          </a:prstGeom>
          <a:noFill/>
        </p:spPr>
        <p:txBody>
          <a:bodyPr wrap="none" lIns="0" tIns="0" rIns="0" bIns="0" rtlCol="0">
            <a:spAutoFit/>
          </a:bodyPr>
          <a:lstStyle/>
          <a:p>
            <a:pPr marL="111525" indent="-111525" algn="r">
              <a:buClr>
                <a:schemeClr val="accent2"/>
              </a:buClr>
              <a:buFont typeface="Arial" pitchFamily="34" charset="0"/>
              <a:buNone/>
            </a:pPr>
            <a:fld id="{0BDC132A-5C91-4078-9777-31DA19A62E0A}" type="slidenum">
              <a:rPr lang="en-US" sz="1000" baseline="0" noProof="0" smtClean="0">
                <a:solidFill>
                  <a:schemeClr val="tx1"/>
                </a:solidFill>
              </a:rPr>
              <a:pPr marL="111525" indent="-111525" algn="r">
                <a:buClr>
                  <a:schemeClr val="accent2"/>
                </a:buClr>
                <a:buFont typeface="Arial" pitchFamily="34" charset="0"/>
                <a:buNone/>
              </a:pPr>
              <a:t>‹#›</a:t>
            </a:fld>
            <a:endParaRPr lang="en-US" sz="1000" noProof="0" dirty="0" smtClean="0">
              <a:solidFill>
                <a:schemeClr val="tx1"/>
              </a:solidFill>
            </a:endParaRPr>
          </a:p>
        </p:txBody>
      </p:sp>
      <p:sp>
        <p:nvSpPr>
          <p:cNvPr id="4" name="TextBox 3"/>
          <p:cNvSpPr txBox="1"/>
          <p:nvPr userDrawn="1"/>
        </p:nvSpPr>
        <p:spPr bwMode="black">
          <a:xfrm>
            <a:off x="324000" y="6622344"/>
            <a:ext cx="3648435" cy="153888"/>
          </a:xfrm>
          <a:prstGeom prst="rect">
            <a:avLst/>
          </a:prstGeom>
          <a:noFill/>
        </p:spPr>
        <p:txBody>
          <a:bodyPr wrap="none" lIns="0" tIns="0" rIns="0" bIns="0" rtlCol="0">
            <a:spAutoFit/>
          </a:bodyPr>
          <a:lstStyle/>
          <a:p>
            <a:pPr marL="133200" indent="-133200" algn="l">
              <a:buClr>
                <a:schemeClr val="tx1"/>
              </a:buClr>
              <a:buFont typeface="Arial" pitchFamily="34" charset="0"/>
              <a:buChar char="©"/>
              <a:tabLst/>
            </a:pPr>
            <a:r>
              <a:rPr lang="en-US" sz="1000" noProof="0" dirty="0" smtClean="0">
                <a:solidFill>
                  <a:schemeClr val="tx1"/>
                </a:solidFill>
              </a:rPr>
              <a:t>2015 SAP SE or an SAP affiliate company. All rights reserved.</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Rectangle 6"/>
          <p:cNvSpPr/>
          <p:nvPr userDrawn="1"/>
        </p:nvSpPr>
        <p:spPr bwMode="gray">
          <a:xfrm>
            <a:off x="324000" y="0"/>
            <a:ext cx="11545200" cy="2143622"/>
          </a:xfrm>
          <a:prstGeom prst="rect">
            <a:avLst/>
          </a:prstGeom>
          <a:solidFill>
            <a:schemeClr val="bg1">
              <a:alpha val="75000"/>
            </a:schemeClr>
          </a:solidFill>
          <a:ln w="6350"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0" name="Rectangle 9"/>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00218"/>
            <a:ext cx="11257200" cy="584775"/>
          </a:xfrm>
        </p:spPr>
        <p:txBody>
          <a:bodyPr anchor="t" anchorCtr="0">
            <a:no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2014</a:t>
            </a:r>
          </a:p>
        </p:txBody>
      </p:sp>
      <p:sp>
        <p:nvSpPr>
          <p:cNvPr id="9" name="Title 1"/>
          <p:cNvSpPr>
            <a:spLocks noGrp="1"/>
          </p:cNvSpPr>
          <p:nvPr>
            <p:ph type="ctrTitle" hasCustomPrompt="1"/>
          </p:nvPr>
        </p:nvSpPr>
        <p:spPr bwMode="gray">
          <a:xfrm>
            <a:off x="467999" y="324075"/>
            <a:ext cx="11257200" cy="1107996"/>
          </a:xfrm>
        </p:spPr>
        <p:txBody>
          <a:bodyPr anchor="t" anchorCtr="0">
            <a:noAutofit/>
          </a:bodyPr>
          <a:lstStyle>
            <a:lvl1pPr>
              <a:defRPr sz="3600">
                <a:solidFill>
                  <a:sysClr val="windowText" lastClr="000000"/>
                </a:solidFill>
                <a:latin typeface="+mj-lt"/>
              </a:defRPr>
            </a:lvl1pPr>
          </a:lstStyle>
          <a:p>
            <a:r>
              <a:rPr lang="en-US" sz="3600" dirty="0" smtClean="0"/>
              <a:t>Alternate Presentation Title</a:t>
            </a:r>
            <a:br>
              <a:rPr lang="en-US" sz="3600" dirty="0" smtClean="0"/>
            </a:br>
            <a:r>
              <a:rPr lang="en-US" sz="3600" dirty="0" smtClean="0"/>
              <a:t>Breaks to Two Lines</a:t>
            </a:r>
            <a:endParaRPr lang="en-US" dirty="0"/>
          </a:p>
        </p:txBody>
      </p:sp>
      <p:pic>
        <p:nvPicPr>
          <p:cNvPr id="11" name="Picture 10"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
        <p:nvSpPr>
          <p:cNvPr id="12" name="TextBox 11"/>
          <p:cNvSpPr txBox="1"/>
          <p:nvPr userDrawn="1"/>
        </p:nvSpPr>
        <p:spPr>
          <a:xfrm rot="21360000">
            <a:off x="4212456" y="3628659"/>
            <a:ext cx="3770263" cy="276999"/>
          </a:xfrm>
          <a:prstGeom prst="rect">
            <a:avLst/>
          </a:prstGeom>
          <a:noFill/>
        </p:spPr>
        <p:txBody>
          <a:bodyPr wrap="none" lIns="0" tIns="0" rIns="0" bIns="0" rtlCol="0">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50000"/>
              </a:spcBef>
              <a:spcAft>
                <a:spcPct val="0"/>
              </a:spcAft>
              <a:buClr>
                <a:srgbClr val="F0AB00"/>
              </a:buClr>
              <a:buSzPct val="80000"/>
            </a:pPr>
            <a:r>
              <a:rPr lang="en-US" sz="1800" kern="0" dirty="0" smtClean="0">
                <a:solidFill>
                  <a:schemeClr val="tx1"/>
                </a:solidFill>
                <a:ea typeface="Arial Unicode MS" pitchFamily="34" charset="-128"/>
                <a:cs typeface="Arial Unicode MS" pitchFamily="34" charset="-128"/>
              </a:rPr>
              <a:t>Use this title slide only with an</a:t>
            </a:r>
            <a:r>
              <a:rPr lang="en-US" sz="1800" kern="0" baseline="0" dirty="0" smtClean="0">
                <a:solidFill>
                  <a:schemeClr val="tx1"/>
                </a:solidFill>
                <a:ea typeface="Arial Unicode MS" pitchFamily="34" charset="-128"/>
                <a:cs typeface="Arial Unicode MS" pitchFamily="34" charset="-128"/>
              </a:rPr>
              <a:t> image</a:t>
            </a:r>
            <a:endParaRPr lang="en-US" sz="1800" kern="0" dirty="0" smtClean="0">
              <a:solidFill>
                <a:schemeClr val="tx1"/>
              </a:solidFill>
              <a:ea typeface="Arial Unicode MS" pitchFamily="34" charset="-128"/>
              <a:cs typeface="Arial Unicode MS" pitchFamily="34" charset="-128"/>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75"/>
            <a:ext cx="11547324" cy="756175"/>
          </a:xfrm>
          <a:prstGeom prst="rect">
            <a:avLst/>
          </a:prstGeom>
        </p:spPr>
        <p:txBody>
          <a:bodyPr vert="horz" lIns="0" tIns="0" rIns="0" bIns="0" rtlCol="0" anchor="ctr" anchorCtr="0">
            <a:noAutofit/>
          </a:bodyPr>
          <a:lstStyle/>
          <a:p>
            <a:pPr algn="l" defTabSz="1088776" rtl="0" eaLnBrk="1" latinLnBrk="0" hangingPunct="1">
              <a:spcBef>
                <a:spcPct val="0"/>
              </a:spcBef>
              <a:buNone/>
            </a:pPr>
            <a:r>
              <a:rPr lang="en-US" sz="2900" b="1" kern="1200" noProof="0" dirty="0" smtClean="0">
                <a:solidFill>
                  <a:schemeClr val="accent2"/>
                </a:solidFill>
                <a:latin typeface="+mj-lt"/>
                <a:ea typeface="+mj-ea"/>
                <a:cs typeface="+mj-cs"/>
              </a:rPr>
              <a:t>© 2015 SAP SE or an SAP affiliate company.</a:t>
            </a:r>
            <a:r>
              <a:rPr lang="en-US" sz="2900" b="1" kern="1200" baseline="0" noProof="0" dirty="0" smtClean="0">
                <a:solidFill>
                  <a:schemeClr val="accent2"/>
                </a:solidFill>
                <a:latin typeface="+mj-lt"/>
                <a:ea typeface="+mj-ea"/>
                <a:cs typeface="+mj-cs"/>
              </a:rPr>
              <a:t> </a:t>
            </a:r>
            <a:r>
              <a:rPr lang="en-US" sz="2900" b="1" kern="1200" noProof="0" dirty="0" smtClean="0">
                <a:solidFill>
                  <a:schemeClr val="accent2"/>
                </a:solidFill>
                <a:latin typeface="+mj-lt"/>
                <a:ea typeface="+mj-ea"/>
                <a:cs typeface="+mj-cs"/>
              </a:rPr>
              <a:t>All rights reserved.</a:t>
            </a:r>
          </a:p>
        </p:txBody>
      </p:sp>
      <p:sp>
        <p:nvSpPr>
          <p:cNvPr id="5" name="TextBox 4"/>
          <p:cNvSpPr txBox="1"/>
          <p:nvPr userDrawn="1"/>
        </p:nvSpPr>
        <p:spPr bwMode="gray">
          <a:xfrm>
            <a:off x="323999" y="1692000"/>
            <a:ext cx="11547325" cy="3908762"/>
          </a:xfrm>
          <a:prstGeom prst="rect">
            <a:avLst/>
          </a:prstGeom>
          <a:noFill/>
        </p:spPr>
        <p:txBody>
          <a:bodyPr wrap="square" lIns="0" tIns="0" rIns="0" bIns="0" rtlCol="0">
            <a:spAutoFit/>
          </a:bodyPr>
          <a:lstStyle/>
          <a:p>
            <a:r>
              <a:rPr lang="en-US" sz="1200" kern="1200" dirty="0" smtClean="0">
                <a:solidFill>
                  <a:schemeClr val="tx1"/>
                </a:solidFill>
                <a:latin typeface="Arial"/>
                <a:ea typeface="MS PGothic" pitchFamily="34" charset="-128"/>
                <a:cs typeface="+mn-cs"/>
              </a:rPr>
              <a:t>No part of this publication may be reproduced or transmitted in any form or for any purpose without the express permission of SAP SE or an </a:t>
            </a:r>
          </a:p>
          <a:p>
            <a:r>
              <a:rPr lang="en-US" sz="1200" kern="1200" dirty="0" smtClean="0">
                <a:solidFill>
                  <a:schemeClr val="tx1"/>
                </a:solidFill>
                <a:latin typeface="Arial"/>
                <a:ea typeface="MS PGothic" pitchFamily="34" charset="-128"/>
                <a:cs typeface="+mn-cs"/>
              </a:rPr>
              <a:t>SAP affiliate company.</a:t>
            </a:r>
          </a:p>
          <a:p>
            <a:pPr>
              <a:spcBef>
                <a:spcPts val="1200"/>
              </a:spcBef>
            </a:pPr>
            <a:r>
              <a:rPr lang="en-US" sz="1200" kern="1200" dirty="0" smtClean="0">
                <a:solidFill>
                  <a:schemeClr val="tx1"/>
                </a:solidFill>
                <a:latin typeface="Arial"/>
                <a:ea typeface="MS PGothic" pitchFamily="34" charset="-128"/>
                <a:cs typeface="+mn-cs"/>
              </a:rPr>
              <a:t>SAP and other SAP products and services mentioned herein as well as their respective logos are trademarks or registered trademarks of SAP SE </a:t>
            </a:r>
            <a:br>
              <a:rPr lang="en-US" sz="1200" kern="1200" dirty="0" smtClean="0">
                <a:solidFill>
                  <a:schemeClr val="tx1"/>
                </a:solidFill>
                <a:latin typeface="Arial"/>
                <a:ea typeface="MS PGothic" pitchFamily="34" charset="-128"/>
                <a:cs typeface="+mn-cs"/>
              </a:rPr>
            </a:br>
            <a:r>
              <a:rPr lang="en-US" sz="1200" kern="1200" dirty="0" smtClean="0">
                <a:solidFill>
                  <a:schemeClr val="tx1"/>
                </a:solidFill>
                <a:latin typeface="Arial"/>
                <a:ea typeface="MS PGothic" pitchFamily="34" charset="-128"/>
                <a:cs typeface="+mn-cs"/>
              </a:rPr>
              <a:t>(or an SAP affiliate company) in Germany and other countries. Please see </a:t>
            </a:r>
            <a:r>
              <a:rPr lang="en-US" sz="1200" kern="1200" dirty="0" smtClean="0">
                <a:solidFill>
                  <a:schemeClr val="tx1"/>
                </a:solidFill>
                <a:latin typeface="Arial"/>
                <a:ea typeface="MS PGothic" pitchFamily="34" charset="-128"/>
                <a:cs typeface="+mn-cs"/>
                <a:hlinkClick r:id="rId2"/>
              </a:rPr>
              <a:t>http://global12.sap.com/corporate-en/legal/copyright/index.epx</a:t>
            </a:r>
            <a:r>
              <a:rPr lang="en-US" sz="1200" kern="1200" dirty="0" smtClean="0">
                <a:solidFill>
                  <a:schemeClr val="tx1"/>
                </a:solidFill>
                <a:latin typeface="Arial"/>
                <a:ea typeface="MS PGothic" pitchFamily="34" charset="-128"/>
                <a:cs typeface="+mn-cs"/>
              </a:rPr>
              <a:t> for additional trademark information and notices.</a:t>
            </a:r>
          </a:p>
          <a:p>
            <a:pPr>
              <a:spcBef>
                <a:spcPts val="1200"/>
              </a:spcBef>
            </a:pPr>
            <a:r>
              <a:rPr lang="en-US" sz="1200" kern="1200" dirty="0" smtClean="0">
                <a:solidFill>
                  <a:schemeClr val="tx1"/>
                </a:solidFill>
                <a:latin typeface="Arial"/>
                <a:ea typeface="MS PGothic" pitchFamily="34" charset="-128"/>
                <a:cs typeface="+mn-cs"/>
              </a:rPr>
              <a:t>Some software products marketed by SAP SE and its distributors contain proprietary software components of other software vendors.</a:t>
            </a:r>
          </a:p>
          <a:p>
            <a:pPr>
              <a:spcBef>
                <a:spcPts val="1200"/>
              </a:spcBef>
            </a:pPr>
            <a:r>
              <a:rPr lang="en-US" sz="1200" kern="1200" dirty="0" smtClean="0">
                <a:solidFill>
                  <a:schemeClr val="tx1"/>
                </a:solidFill>
                <a:latin typeface="Arial"/>
                <a:ea typeface="MS PGothic" pitchFamily="34" charset="-128"/>
                <a:cs typeface="+mn-cs"/>
              </a:rPr>
              <a:t>National product specifications may vary.</a:t>
            </a:r>
          </a:p>
          <a:p>
            <a:pPr>
              <a:spcBef>
                <a:spcPts val="1200"/>
              </a:spcBef>
            </a:pPr>
            <a:r>
              <a:rPr lang="en-US" sz="1200" kern="1200" dirty="0" smtClean="0">
                <a:solidFill>
                  <a:schemeClr val="tx1"/>
                </a:solidFill>
                <a:latin typeface="Arial"/>
                <a:ea typeface="MS PGothic" pitchFamily="34" charset="-128"/>
                <a:cs typeface="+mn-cs"/>
              </a:rPr>
              <a:t>These materials are provided by SAP SE or an SAP affiliate company for informational purposes only, without representation or warranty of any kind, and SAP SE or its affiliated companies shall not be liable for errors or omissions with respect to the materials. The only warranties for SAP SE or </a:t>
            </a:r>
            <a:br>
              <a:rPr lang="en-US" sz="1200" kern="1200" dirty="0" smtClean="0">
                <a:solidFill>
                  <a:schemeClr val="tx1"/>
                </a:solidFill>
                <a:latin typeface="Arial"/>
                <a:ea typeface="MS PGothic" pitchFamily="34" charset="-128"/>
                <a:cs typeface="+mn-cs"/>
              </a:rPr>
            </a:br>
            <a:r>
              <a:rPr lang="en-US" sz="1200" kern="1200" dirty="0" smtClean="0">
                <a:solidFill>
                  <a:schemeClr val="tx1"/>
                </a:solidFill>
                <a:latin typeface="Arial"/>
                <a:ea typeface="MS PGothic" pitchFamily="34" charset="-128"/>
                <a:cs typeface="+mn-cs"/>
              </a:rPr>
              <a:t>SAP affiliate company products and services are those that are set forth in the express warranty statements accompanying such products and services, if any. Nothing herein should be construed as constituting an additional warranty. </a:t>
            </a:r>
          </a:p>
          <a:p>
            <a:pPr>
              <a:spcBef>
                <a:spcPts val="1200"/>
              </a:spcBef>
            </a:pPr>
            <a:r>
              <a:rPr lang="en-US" sz="1200" kern="1200" dirty="0" smtClean="0">
                <a:solidFill>
                  <a:schemeClr val="tx1"/>
                </a:solidFill>
                <a:latin typeface="Arial"/>
                <a:ea typeface="MS PGothic"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75"/>
            <a:ext cx="11547324" cy="756175"/>
          </a:xfrm>
          <a:prstGeom prst="rect">
            <a:avLst/>
          </a:prstGeom>
        </p:spPr>
        <p:txBody>
          <a:bodyPr vert="horz" lIns="0" tIns="0" rIns="0" bIns="0" rtlCol="0" anchor="ctr" anchorCtr="0">
            <a:noAutofit/>
          </a:bodyPr>
          <a:lstStyle/>
          <a:p>
            <a:pPr marL="0" marR="0" indent="0" algn="l" defTabSz="1088776" rtl="0" eaLnBrk="1" fontAlgn="auto" latinLnBrk="0" hangingPunct="1">
              <a:lnSpc>
                <a:spcPct val="100000"/>
              </a:lnSpc>
              <a:spcBef>
                <a:spcPct val="0"/>
              </a:spcBef>
              <a:spcAft>
                <a:spcPts val="0"/>
              </a:spcAft>
              <a:buClrTx/>
              <a:buSzTx/>
              <a:buFontTx/>
              <a:buNone/>
              <a:tabLst/>
              <a:defRPr/>
            </a:pPr>
            <a:r>
              <a:rPr lang="en-US" sz="2900" b="1" kern="1200" noProof="0" dirty="0" smtClean="0">
                <a:solidFill>
                  <a:schemeClr val="accent2"/>
                </a:solidFill>
                <a:latin typeface="+mj-lt"/>
                <a:ea typeface="+mj-ea"/>
                <a:cs typeface="+mj-cs"/>
              </a:rPr>
              <a:t>© 2015 SAP SE </a:t>
            </a:r>
            <a:r>
              <a:rPr lang="en-US" sz="2900" b="1" kern="1200" noProof="0" dirty="0" err="1" smtClean="0">
                <a:solidFill>
                  <a:schemeClr val="accent2"/>
                </a:solidFill>
                <a:latin typeface="+mj-lt"/>
                <a:ea typeface="+mj-ea"/>
                <a:cs typeface="+mj-cs"/>
              </a:rPr>
              <a:t>oder</a:t>
            </a:r>
            <a:r>
              <a:rPr lang="en-US" sz="2900" b="1" kern="1200" noProof="0" dirty="0" smtClean="0">
                <a:solidFill>
                  <a:schemeClr val="accent2"/>
                </a:solidFill>
                <a:latin typeface="+mj-lt"/>
                <a:ea typeface="+mj-ea"/>
                <a:cs typeface="+mj-cs"/>
              </a:rPr>
              <a:t> </a:t>
            </a:r>
            <a:r>
              <a:rPr lang="en-US" sz="2900" b="1" kern="1200" noProof="0" dirty="0" err="1" smtClean="0">
                <a:solidFill>
                  <a:schemeClr val="accent2"/>
                </a:solidFill>
                <a:latin typeface="+mj-lt"/>
                <a:ea typeface="+mj-ea"/>
                <a:cs typeface="+mj-cs"/>
              </a:rPr>
              <a:t>ein</a:t>
            </a:r>
            <a:r>
              <a:rPr lang="en-US" sz="2900" b="1" kern="1200" noProof="0" dirty="0" smtClean="0">
                <a:solidFill>
                  <a:schemeClr val="accent2"/>
                </a:solidFill>
                <a:latin typeface="+mj-lt"/>
                <a:ea typeface="+mj-ea"/>
                <a:cs typeface="+mj-cs"/>
              </a:rPr>
              <a:t> SAP-</a:t>
            </a:r>
            <a:r>
              <a:rPr lang="en-US" sz="2900" b="1" kern="1200" noProof="0" dirty="0" err="1" smtClean="0">
                <a:solidFill>
                  <a:schemeClr val="accent2"/>
                </a:solidFill>
                <a:latin typeface="+mj-lt"/>
                <a:ea typeface="+mj-ea"/>
                <a:cs typeface="+mj-cs"/>
              </a:rPr>
              <a:t>Konzernunternehmen</a:t>
            </a:r>
            <a:r>
              <a:rPr lang="en-US" sz="2900" b="1" kern="1200" noProof="0" dirty="0" smtClean="0">
                <a:solidFill>
                  <a:schemeClr val="accent2"/>
                </a:solidFill>
                <a:latin typeface="+mj-lt"/>
                <a:ea typeface="+mj-ea"/>
                <a:cs typeface="+mj-cs"/>
              </a:rPr>
              <a:t>. </a:t>
            </a:r>
            <a:br>
              <a:rPr lang="en-US" sz="2900" b="1" kern="1200" noProof="0" dirty="0" smtClean="0">
                <a:solidFill>
                  <a:schemeClr val="accent2"/>
                </a:solidFill>
                <a:latin typeface="+mj-lt"/>
                <a:ea typeface="+mj-ea"/>
                <a:cs typeface="+mj-cs"/>
              </a:rPr>
            </a:br>
            <a:r>
              <a:rPr lang="en-US" sz="2900" b="1" kern="1200" noProof="0" dirty="0" err="1" smtClean="0">
                <a:solidFill>
                  <a:schemeClr val="accent2"/>
                </a:solidFill>
                <a:latin typeface="+mj-lt"/>
                <a:ea typeface="+mj-ea"/>
                <a:cs typeface="+mj-cs"/>
              </a:rPr>
              <a:t>Alle</a:t>
            </a:r>
            <a:r>
              <a:rPr lang="en-US" sz="2900" b="1" kern="1200" noProof="0" dirty="0" smtClean="0">
                <a:solidFill>
                  <a:schemeClr val="accent2"/>
                </a:solidFill>
                <a:latin typeface="+mj-lt"/>
                <a:ea typeface="+mj-ea"/>
                <a:cs typeface="+mj-cs"/>
              </a:rPr>
              <a:t> </a:t>
            </a:r>
            <a:r>
              <a:rPr lang="en-US" sz="2900" b="1" kern="1200" noProof="0" dirty="0" err="1" smtClean="0">
                <a:solidFill>
                  <a:schemeClr val="accent2"/>
                </a:solidFill>
                <a:latin typeface="+mj-lt"/>
                <a:ea typeface="+mj-ea"/>
                <a:cs typeface="+mj-cs"/>
              </a:rPr>
              <a:t>Rechte</a:t>
            </a:r>
            <a:r>
              <a:rPr lang="en-US" sz="2900" b="1" kern="1200" noProof="0" dirty="0" smtClean="0">
                <a:solidFill>
                  <a:schemeClr val="accent2"/>
                </a:solidFill>
                <a:latin typeface="+mj-lt"/>
                <a:ea typeface="+mj-ea"/>
                <a:cs typeface="+mj-cs"/>
              </a:rPr>
              <a:t> </a:t>
            </a:r>
            <a:r>
              <a:rPr lang="en-US" sz="2900" b="1" kern="1200" noProof="0" dirty="0" err="1" smtClean="0">
                <a:solidFill>
                  <a:schemeClr val="accent2"/>
                </a:solidFill>
                <a:latin typeface="+mj-lt"/>
                <a:ea typeface="+mj-ea"/>
                <a:cs typeface="+mj-cs"/>
              </a:rPr>
              <a:t>vorbehalten</a:t>
            </a:r>
            <a:r>
              <a:rPr lang="en-US" sz="2900" b="1" kern="1200" noProof="0" dirty="0" smtClean="0">
                <a:solidFill>
                  <a:schemeClr val="accent2"/>
                </a:solidFill>
                <a:latin typeface="+mj-lt"/>
                <a:ea typeface="+mj-ea"/>
                <a:cs typeface="+mj-cs"/>
              </a:rPr>
              <a:t>.</a:t>
            </a:r>
          </a:p>
        </p:txBody>
      </p:sp>
      <p:sp>
        <p:nvSpPr>
          <p:cNvPr id="8" name="TextBox 7"/>
          <p:cNvSpPr txBox="1"/>
          <p:nvPr userDrawn="1"/>
        </p:nvSpPr>
        <p:spPr bwMode="gray">
          <a:xfrm>
            <a:off x="323999" y="1692000"/>
            <a:ext cx="11547325" cy="4278094"/>
          </a:xfrm>
          <a:prstGeom prst="rect">
            <a:avLst/>
          </a:prstGeom>
          <a:noFill/>
        </p:spPr>
        <p:txBody>
          <a:bodyPr wrap="square" lIns="0" tIns="0" rIns="0" bIns="0" rtlCol="0">
            <a:spAutoFit/>
          </a:bodyPr>
          <a:lstStyle/>
          <a:p>
            <a:r>
              <a:rPr lang="de-DE" sz="1200" kern="1200" noProof="0" dirty="0" smtClean="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ein SAP-Konzernunternehmen nicht gestattet.</a:t>
            </a:r>
          </a:p>
          <a:p>
            <a:pPr>
              <a:spcBef>
                <a:spcPts val="1200"/>
              </a:spcBef>
            </a:pPr>
            <a:r>
              <a:rPr lang="de-DE" sz="1200" kern="1200" noProof="0" dirty="0" smtClean="0">
                <a:solidFill>
                  <a:schemeClr val="tx1"/>
                </a:solidFill>
                <a:effectLst/>
                <a:latin typeface="Arial"/>
                <a:ea typeface="+mn-ea"/>
                <a:cs typeface="+mn-cs"/>
              </a:rPr>
              <a:t>SAP und andere in diesem Dokument erwähnte Produkte und Dienstleistungen von SAP sowie die dazugehörigen Logos sind Marken oder eingetragene Marken der </a:t>
            </a:r>
            <a:br>
              <a:rPr lang="de-DE" sz="1200" kern="1200" noProof="0" dirty="0" smtClean="0">
                <a:solidFill>
                  <a:schemeClr val="tx1"/>
                </a:solidFill>
                <a:effectLst/>
                <a:latin typeface="Arial"/>
                <a:ea typeface="+mn-ea"/>
                <a:cs typeface="+mn-cs"/>
              </a:rPr>
            </a:b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von einem SAP-Konzernunternehmen) in Deutschland und verschiedenen anderen Ländern weltweit. </a:t>
            </a:r>
            <a:br>
              <a:rPr lang="de-DE" sz="1200" kern="1200" noProof="0" dirty="0" smtClean="0">
                <a:solidFill>
                  <a:schemeClr val="tx1"/>
                </a:solidFill>
                <a:effectLst/>
                <a:latin typeface="Arial"/>
                <a:ea typeface="+mn-ea"/>
                <a:cs typeface="+mn-cs"/>
              </a:rPr>
            </a:br>
            <a:r>
              <a:rPr lang="de-DE" sz="1200" kern="1200" noProof="0" dirty="0" smtClean="0">
                <a:solidFill>
                  <a:schemeClr val="tx1"/>
                </a:solidFill>
                <a:effectLst/>
                <a:latin typeface="Arial"/>
                <a:ea typeface="+mn-ea"/>
                <a:cs typeface="+mn-cs"/>
              </a:rPr>
              <a:t>Weitere Hinweise und Informationen zum Markenrecht finden Sie unter </a:t>
            </a:r>
            <a:r>
              <a:rPr lang="de-DE" sz="1200" kern="1200" noProof="0" dirty="0" smtClean="0">
                <a:solidFill>
                  <a:schemeClr val="tx1"/>
                </a:solidFill>
                <a:effectLst/>
                <a:latin typeface="Arial"/>
                <a:ea typeface="+mn-ea"/>
                <a:cs typeface="+mn-cs"/>
                <a:hlinkClick r:id="rId2"/>
              </a:rPr>
              <a:t>http://global.sap.com/corporate-de/legal/copyright/index.epx</a:t>
            </a:r>
            <a:r>
              <a:rPr lang="de-DE" sz="1200" kern="1200" noProof="0" dirty="0" smtClean="0">
                <a:solidFill>
                  <a:schemeClr val="tx1"/>
                </a:solidFill>
                <a:effectLst/>
                <a:latin typeface="Arial"/>
                <a:ea typeface="+mn-ea"/>
                <a:cs typeface="+mn-cs"/>
              </a:rPr>
              <a:t>.</a:t>
            </a:r>
          </a:p>
          <a:p>
            <a:pPr>
              <a:spcBef>
                <a:spcPts val="1200"/>
              </a:spcBef>
            </a:pPr>
            <a:r>
              <a:rPr lang="de-DE" sz="1200" kern="1200" noProof="0" dirty="0" smtClean="0">
                <a:solidFill>
                  <a:schemeClr val="tx1"/>
                </a:solidFill>
                <a:effectLst/>
                <a:latin typeface="Arial"/>
                <a:ea typeface="+mn-ea"/>
                <a:cs typeface="+mn-cs"/>
              </a:rPr>
              <a:t>Die von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deren Vertriebsfirmen angebotenen Softwareprodukte können Softwarekomponenten auch anderer Softwarehersteller enthalten.</a:t>
            </a:r>
          </a:p>
          <a:p>
            <a:pPr>
              <a:spcBef>
                <a:spcPts val="1200"/>
              </a:spcBef>
            </a:pPr>
            <a:r>
              <a:rPr lang="de-DE" sz="1200" kern="1200" noProof="0" dirty="0" smtClean="0">
                <a:solidFill>
                  <a:schemeClr val="tx1"/>
                </a:solidFill>
                <a:effectLst/>
                <a:latin typeface="Arial"/>
                <a:ea typeface="+mn-ea"/>
                <a:cs typeface="+mn-cs"/>
              </a:rPr>
              <a:t>Produkte können länderspezifische Unterschiede aufweisen.</a:t>
            </a:r>
          </a:p>
          <a:p>
            <a:pPr>
              <a:spcBef>
                <a:spcPts val="1200"/>
              </a:spcBef>
            </a:pPr>
            <a:r>
              <a:rPr lang="de-DE" sz="1200" kern="1200" noProof="0" dirty="0" smtClean="0">
                <a:solidFill>
                  <a:schemeClr val="tx1"/>
                </a:solidFill>
                <a:effectLst/>
                <a:latin typeface="Arial"/>
                <a:ea typeface="+mn-ea"/>
                <a:cs typeface="+mn-cs"/>
              </a:rPr>
              <a:t>Die vorliegenden Unterlagen werden von der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einem SAP-Konzernunternehmen bereitgestellt und dienen ausschließlich zu Informations-zwecken. </a:t>
            </a:r>
            <a:br>
              <a:rPr lang="de-DE" sz="1200" kern="1200" noProof="0" dirty="0" smtClean="0">
                <a:solidFill>
                  <a:schemeClr val="tx1"/>
                </a:solidFill>
                <a:effectLst/>
                <a:latin typeface="Arial"/>
                <a:ea typeface="+mn-ea"/>
                <a:cs typeface="+mn-cs"/>
              </a:rPr>
            </a:br>
            <a:r>
              <a:rPr lang="de-DE" sz="1200" kern="1200" noProof="0" dirty="0" smtClean="0">
                <a:solidFill>
                  <a:schemeClr val="tx1"/>
                </a:solidFill>
                <a:effectLst/>
                <a:latin typeface="Arial"/>
                <a:ea typeface="+mn-ea"/>
                <a:cs typeface="+mn-cs"/>
              </a:rPr>
              <a:t>Die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ihre Konzernunternehmen übernehmen keinerlei Haftung oder Gewährleistung für Fehler oder Unvollständigkeiten in </a:t>
            </a:r>
            <a:r>
              <a:rPr lang="de-DE" sz="1200" kern="1200" baseline="0" noProof="0" dirty="0" smtClean="0">
                <a:solidFill>
                  <a:schemeClr val="tx1"/>
                </a:solidFill>
                <a:effectLst/>
                <a:latin typeface="Arial"/>
                <a:ea typeface="+mn-ea"/>
                <a:cs typeface="+mn-cs"/>
              </a:rPr>
              <a:t> </a:t>
            </a:r>
            <a:r>
              <a:rPr lang="de-DE" sz="1200" kern="1200" noProof="0" dirty="0" smtClean="0">
                <a:solidFill>
                  <a:schemeClr val="tx1"/>
                </a:solidFill>
                <a:effectLst/>
                <a:latin typeface="Arial"/>
                <a:ea typeface="+mn-ea"/>
                <a:cs typeface="+mn-cs"/>
              </a:rPr>
              <a:t>dieser Publikation. </a:t>
            </a:r>
            <a:br>
              <a:rPr lang="de-DE" sz="1200" kern="1200" noProof="0" dirty="0" smtClean="0">
                <a:solidFill>
                  <a:schemeClr val="tx1"/>
                </a:solidFill>
                <a:effectLst/>
                <a:latin typeface="Arial"/>
                <a:ea typeface="+mn-ea"/>
                <a:cs typeface="+mn-cs"/>
              </a:rPr>
            </a:br>
            <a:r>
              <a:rPr lang="de-DE" sz="1200" kern="1200" noProof="0" dirty="0" smtClean="0">
                <a:solidFill>
                  <a:schemeClr val="tx1"/>
                </a:solidFill>
                <a:effectLst/>
                <a:latin typeface="Arial"/>
                <a:ea typeface="+mn-ea"/>
                <a:cs typeface="+mn-cs"/>
              </a:rPr>
              <a:t>Die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lang="de-DE" sz="1200" kern="1200" noProof="0" dirty="0" smtClean="0">
                <a:solidFill>
                  <a:schemeClr val="tx1"/>
                </a:solidFill>
                <a:effectLst/>
                <a:latin typeface="Arial"/>
                <a:ea typeface="+mn-ea"/>
                <a:cs typeface="+mn-cs"/>
              </a:rPr>
              <a:t>Insbesondere sind die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ihrer Konzernunternehmen können von der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ihren Konzernunternehmen jederzeit und ohne Angabe von Gründen unangekündigt geändert werden. </a:t>
            </a:r>
            <a:br>
              <a:rPr lang="de-DE" sz="1200" kern="1200" noProof="0" dirty="0" smtClean="0">
                <a:solidFill>
                  <a:schemeClr val="tx1"/>
                </a:solidFill>
                <a:effectLst/>
                <a:latin typeface="Arial"/>
                <a:ea typeface="+mn-ea"/>
                <a:cs typeface="+mn-cs"/>
              </a:rPr>
            </a:br>
            <a:r>
              <a:rPr lang="de-DE" sz="1200" kern="1200" noProof="0" dirty="0" smtClean="0">
                <a:solidFill>
                  <a:schemeClr val="tx1"/>
                </a:solidFill>
                <a:effectLst/>
                <a:latin typeface="Arial"/>
                <a:ea typeface="+mn-ea"/>
                <a:cs typeface="+mn-cs"/>
              </a:rPr>
              <a:t>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Die vorausschauenden Aussagen geben die Sicht zu dem Zeitpunkt wieder, zu dem sie getätigt wurden. Dem Leser wird empfohlen, diesen Aussagen kein übertriebenes Vertrauen zu schenken und sich bei Kaufentscheidungen nicht auf sie zu stützen.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999" y="324075"/>
            <a:ext cx="11547325" cy="923330"/>
          </a:xfrm>
        </p:spPr>
        <p:txBody>
          <a:bodyPr anchor="t" anchorCtr="0">
            <a:noAutofit/>
          </a:bodyPr>
          <a:lstStyle>
            <a:lvl1pPr>
              <a:defRPr sz="6000">
                <a:solidFill>
                  <a:schemeClr val="tx1"/>
                </a:solidFill>
              </a:defRPr>
            </a:lvl1pPr>
          </a:lstStyle>
          <a:p>
            <a:r>
              <a:rPr lang="en-US" dirty="0" smtClean="0"/>
              <a:t>Short Presentation Title</a:t>
            </a:r>
            <a:endParaRPr lang="en-US" dirty="0"/>
          </a:p>
        </p:txBody>
      </p:sp>
      <p:sp>
        <p:nvSpPr>
          <p:cNvPr id="6" name="Subtitle 2"/>
          <p:cNvSpPr>
            <a:spLocks noGrp="1"/>
          </p:cNvSpPr>
          <p:nvPr>
            <p:ph type="subTitle" idx="1" hasCustomPrompt="1"/>
          </p:nvPr>
        </p:nvSpPr>
        <p:spPr bwMode="gray">
          <a:xfrm>
            <a:off x="324000" y="1500218"/>
            <a:ext cx="11257200" cy="584775"/>
          </a:xfrm>
        </p:spPr>
        <p:txBody>
          <a:bodyPr anchor="t" anchorCtr="0">
            <a:no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2014</a:t>
            </a:r>
          </a:p>
        </p:txBody>
      </p:sp>
      <p:pic>
        <p:nvPicPr>
          <p:cNvPr id="7" name="Picture 6"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Ref idx="1001">
        <a:schemeClr val="bg1"/>
      </p:bgRef>
    </p:bg>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bwMode="gray">
          <a:xfrm>
            <a:off x="324000" y="1500218"/>
            <a:ext cx="11257200" cy="584775"/>
          </a:xfrm>
        </p:spPr>
        <p:txBody>
          <a:bodyPr anchor="t" anchorCtr="0">
            <a:no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2014</a:t>
            </a:r>
          </a:p>
        </p:txBody>
      </p:sp>
      <p:sp>
        <p:nvSpPr>
          <p:cNvPr id="9" name="Title 1"/>
          <p:cNvSpPr>
            <a:spLocks noGrp="1"/>
          </p:cNvSpPr>
          <p:nvPr>
            <p:ph type="ctrTitle" hasCustomPrompt="1"/>
          </p:nvPr>
        </p:nvSpPr>
        <p:spPr bwMode="gray">
          <a:xfrm>
            <a:off x="323999" y="324075"/>
            <a:ext cx="11547325" cy="1107996"/>
          </a:xfrm>
        </p:spPr>
        <p:txBody>
          <a:bodyPr anchor="t" anchorCtr="0">
            <a:noAutofit/>
          </a:bodyPr>
          <a:lstStyle>
            <a:lvl1pPr>
              <a:defRPr sz="3600">
                <a:solidFill>
                  <a:sysClr val="windowText" lastClr="000000"/>
                </a:solidFill>
                <a:latin typeface="+mj-lt"/>
              </a:defRPr>
            </a:lvl1pPr>
          </a:lstStyle>
          <a:p>
            <a:r>
              <a:rPr lang="en-US" sz="3600" dirty="0" smtClean="0"/>
              <a:t>Alternate Presentation Title</a:t>
            </a:r>
            <a:br>
              <a:rPr lang="en-US" sz="3600" dirty="0" smtClean="0"/>
            </a:br>
            <a:r>
              <a:rPr lang="en-US" sz="3600" dirty="0" smtClean="0"/>
              <a:t>Breaks to Two Lines</a:t>
            </a:r>
            <a:endParaRPr lang="en-US" dirty="0"/>
          </a:p>
        </p:txBody>
      </p:sp>
      <p:pic>
        <p:nvPicPr>
          <p:cNvPr id="7" name="Picture 6"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000" y="0"/>
            <a:ext cx="11545200" cy="2296057"/>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smtClean="0"/>
              <a:t>Divider page</a:t>
            </a:r>
            <a:endParaRPr lang="en-US" dirty="0"/>
          </a:p>
        </p:txBody>
      </p:sp>
      <p:sp>
        <p:nvSpPr>
          <p:cNvPr id="93" name="Text Placeholder 92"/>
          <p:cNvSpPr>
            <a:spLocks noGrp="1"/>
          </p:cNvSpPr>
          <p:nvPr>
            <p:ph type="body" sz="quarter" idx="10" hasCustomPrompt="1"/>
          </p:nvPr>
        </p:nvSpPr>
        <p:spPr>
          <a:xfrm>
            <a:off x="324000" y="3507212"/>
            <a:ext cx="11545200" cy="620857"/>
          </a:xfrm>
        </p:spPr>
        <p:txBody>
          <a:bodyPr/>
          <a:lstStyle>
            <a:lvl1pPr>
              <a:spcBef>
                <a:spcPts val="1429"/>
              </a:spcBef>
              <a:defRPr sz="1900" b="0"/>
            </a:lvl1pPr>
          </a:lstStyle>
          <a:p>
            <a:r>
              <a:rPr lang="en-US" dirty="0" smtClean="0"/>
              <a:t>Subtitle if needed</a:t>
            </a:r>
          </a:p>
        </p:txBody>
      </p:sp>
      <p:pic>
        <p:nvPicPr>
          <p:cNvPr id="6" name="Picture 5"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38"/>
            <a:ext cx="11545200" cy="2135294"/>
          </a:xfrm>
          <a:solidFill>
            <a:schemeClr val="bg1">
              <a:lumMod val="95000"/>
            </a:schemeClr>
          </a:solidFill>
        </p:spPr>
        <p:txBody>
          <a:bodyPr tIns="600113" anchor="t" anchorCtr="0"/>
          <a:lstStyle>
            <a:lvl1pPr algn="ctr">
              <a:defRPr b="0"/>
            </a:lvl1pPr>
          </a:lstStyle>
          <a:p>
            <a:r>
              <a:rPr lang="en-US" smtClean="0"/>
              <a:t>Click icon to add picture</a:t>
            </a:r>
            <a:endParaRPr lang="en-US" dirty="0"/>
          </a:p>
        </p:txBody>
      </p:sp>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smtClean="0"/>
              <a:t>Divider page</a:t>
            </a:r>
            <a:endParaRPr lang="en-US" dirty="0"/>
          </a:p>
        </p:txBody>
      </p:sp>
      <p:sp>
        <p:nvSpPr>
          <p:cNvPr id="12" name="Rectangle 11"/>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7212"/>
            <a:ext cx="11545200" cy="620857"/>
          </a:xfrm>
        </p:spPr>
        <p:txBody>
          <a:bodyPr/>
          <a:lstStyle>
            <a:lvl1pPr>
              <a:spcBef>
                <a:spcPts val="1429"/>
              </a:spcBef>
              <a:defRPr sz="1900" b="0"/>
            </a:lvl1pPr>
          </a:lstStyle>
          <a:p>
            <a:r>
              <a:rPr lang="en-US" dirty="0" smtClean="0"/>
              <a:t>Subtitle if needed</a:t>
            </a:r>
          </a:p>
        </p:txBody>
      </p:sp>
      <p:pic>
        <p:nvPicPr>
          <p:cNvPr id="7" name="Picture 6"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smtClean="0"/>
              <a:t>Thank you</a:t>
            </a:r>
            <a:endParaRPr lang="en-US" dirty="0"/>
          </a:p>
        </p:txBody>
      </p:sp>
      <p:sp>
        <p:nvSpPr>
          <p:cNvPr id="12" name="Rectangle 11"/>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236462"/>
            <a:ext cx="11545200" cy="1846659"/>
          </a:xfrm>
        </p:spPr>
        <p:txBody>
          <a:bodyPr anchor="b" anchorCtr="0">
            <a:noAutofit/>
          </a:bodyPr>
          <a:lstStyle>
            <a:lvl1pPr>
              <a:spcBef>
                <a:spcPts val="0"/>
              </a:spcBef>
              <a:defRPr sz="20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pic>
        <p:nvPicPr>
          <p:cNvPr id="175" name="Picture 174"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4000" y="478741"/>
            <a:ext cx="1826494" cy="907200"/>
          </a:xfrm>
          <a:prstGeom prst="rect">
            <a:avLst/>
          </a:prstGeom>
          <a:noFill/>
          <a:ln>
            <a:noFill/>
          </a:ln>
        </p:spPr>
      </p:pic>
      <p:sp>
        <p:nvSpPr>
          <p:cNvPr id="6" name="TextBox 5"/>
          <p:cNvSpPr txBox="1"/>
          <p:nvPr userDrawn="1"/>
        </p:nvSpPr>
        <p:spPr bwMode="black">
          <a:xfrm>
            <a:off x="324000" y="6622344"/>
            <a:ext cx="3648435" cy="153888"/>
          </a:xfrm>
          <a:prstGeom prst="rect">
            <a:avLst/>
          </a:prstGeom>
          <a:noFill/>
        </p:spPr>
        <p:txBody>
          <a:bodyPr wrap="none" lIns="0" tIns="0" rIns="0" bIns="0" rtlCol="0">
            <a:spAutoFit/>
          </a:bodyPr>
          <a:lstStyle/>
          <a:p>
            <a:pPr marL="133200" indent="-133200" algn="l">
              <a:buClr>
                <a:schemeClr val="tx1"/>
              </a:buClr>
              <a:buFont typeface="Arial" pitchFamily="34" charset="0"/>
              <a:buChar char="©"/>
              <a:tabLst/>
            </a:pPr>
            <a:r>
              <a:rPr lang="en-US" sz="1000" noProof="0" dirty="0" smtClean="0">
                <a:solidFill>
                  <a:schemeClr val="tx1"/>
                </a:solidFill>
              </a:rPr>
              <a:t>2015 SAP SE or an SAP affiliate company. All rights reserved.</a:t>
            </a: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&lt;Agenda&gt;</a:t>
            </a:r>
            <a:endParaRPr lang="en-US" dirty="0"/>
          </a:p>
        </p:txBody>
      </p:sp>
      <p:sp>
        <p:nvSpPr>
          <p:cNvPr id="4" name="Text Placeholder 3"/>
          <p:cNvSpPr>
            <a:spLocks noGrp="1"/>
          </p:cNvSpPr>
          <p:nvPr>
            <p:ph type="body" sz="quarter" idx="10" hasCustomPrompt="1"/>
          </p:nvPr>
        </p:nvSpPr>
        <p:spPr>
          <a:xfrm>
            <a:off x="324000" y="1692392"/>
            <a:ext cx="11545200" cy="3832705"/>
          </a:xfrm>
        </p:spPr>
        <p:txBody>
          <a:bodyPr>
            <a:noAutofit/>
          </a:bodyPr>
          <a:lstStyle>
            <a:lvl1pPr marL="0" marR="0" indent="0" algn="l" defTabSz="1088776" rtl="0" eaLnBrk="1" fontAlgn="auto" latinLnBrk="0" hangingPunct="1">
              <a:lnSpc>
                <a:spcPct val="100000"/>
              </a:lnSpc>
              <a:spcBef>
                <a:spcPts val="1200"/>
              </a:spcBef>
              <a:spcAft>
                <a:spcPts val="0"/>
              </a:spcAft>
              <a:buClr>
                <a:schemeClr val="accent1"/>
              </a:buClr>
              <a:buSzPct val="80000"/>
              <a:buFontTx/>
              <a:buNone/>
              <a:tabLst/>
              <a:defRPr sz="2000" b="0"/>
            </a:lvl1pPr>
            <a:lvl2pPr marL="180000" marR="0" indent="-180000" algn="l" defTabSz="1088776" rtl="0" eaLnBrk="1" fontAlgn="auto" latinLnBrk="0" hangingPunct="1">
              <a:lnSpc>
                <a:spcPct val="100000"/>
              </a:lnSpc>
              <a:spcBef>
                <a:spcPts val="600"/>
              </a:spcBef>
              <a:spcAft>
                <a:spcPts val="0"/>
              </a:spcAft>
              <a:buClr>
                <a:schemeClr val="accent1"/>
              </a:buClr>
              <a:buSzPct val="100000"/>
              <a:buFont typeface="Wingdings" pitchFamily="2" charset="2"/>
              <a:buChar char=""/>
              <a:tabLst/>
              <a:defRPr sz="1800"/>
            </a:lvl2pPr>
            <a:lvl3pPr marL="360000" marR="0" indent="-179388" algn="l" defTabSz="1088776" rtl="0" eaLnBrk="1" fontAlgn="auto" latinLnBrk="0" hangingPunct="1">
              <a:lnSpc>
                <a:spcPct val="100000"/>
              </a:lnSpc>
              <a:spcBef>
                <a:spcPts val="400"/>
              </a:spcBef>
              <a:spcAft>
                <a:spcPts val="0"/>
              </a:spcAft>
              <a:buClr>
                <a:schemeClr val="accent2"/>
              </a:buClr>
              <a:buSzPct val="100000"/>
              <a:buFont typeface="Arial" pitchFamily="34" charset="0"/>
              <a:buChar char="–"/>
              <a:tabLst/>
              <a:defRPr sz="1800" baseline="0"/>
            </a:lvl3pPr>
            <a:lvl4pPr marL="540000" marR="0" indent="-180000" algn="l" defTabSz="1088776" rtl="0" eaLnBrk="1" fontAlgn="auto" latinLnBrk="0" hangingPunct="1">
              <a:lnSpc>
                <a:spcPct val="100000"/>
              </a:lnSpc>
              <a:spcBef>
                <a:spcPts val="250"/>
              </a:spcBef>
              <a:spcAft>
                <a:spcPts val="0"/>
              </a:spcAft>
              <a:buClr>
                <a:schemeClr val="accent2"/>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smtClean="0"/>
              <a:t>Agenda Item/Divider Headline</a:t>
            </a:r>
          </a:p>
          <a:p>
            <a:pPr lvl="1"/>
            <a:r>
              <a:rPr lang="en-US" dirty="0" smtClean="0"/>
              <a:t>Details</a:t>
            </a:r>
          </a:p>
          <a:p>
            <a:pPr lvl="2"/>
            <a:r>
              <a:rPr lang="en-US" dirty="0" smtClean="0"/>
              <a:t>Third Level</a:t>
            </a:r>
          </a:p>
          <a:p>
            <a:pPr lvl="3"/>
            <a:r>
              <a:rPr lang="en-US" dirty="0" smtClean="0"/>
              <a:t>Fourth Level</a:t>
            </a:r>
          </a:p>
          <a:p>
            <a:endParaRPr lang="en-US" dirty="0"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75"/>
            <a:ext cx="11545200" cy="756175"/>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1079"/>
            <a:ext cx="11545200" cy="4392042"/>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485"/>
            <a:ext cx="115452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7251"/>
            <a:ext cx="11545200" cy="324075"/>
          </a:xfrm>
          <a:prstGeom prst="rect">
            <a:avLst/>
          </a:prstGeom>
          <a:solidFill>
            <a:schemeClr val="tx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22344"/>
            <a:ext cx="3760650" cy="153888"/>
          </a:xfrm>
          <a:prstGeom prst="rect">
            <a:avLst/>
          </a:prstGeom>
          <a:noFill/>
        </p:spPr>
        <p:txBody>
          <a:bodyPr wrap="none" lIns="85730" tIns="0" rIns="0" bIns="0" rtlCol="0">
            <a:spAutoFit/>
          </a:bodyPr>
          <a:lstStyle/>
          <a:p>
            <a:pPr marL="133200" indent="-133200" algn="l">
              <a:buClr>
                <a:schemeClr val="bg1"/>
              </a:buClr>
              <a:buFont typeface="Arial" pitchFamily="34" charset="0"/>
              <a:buChar char="©"/>
              <a:tabLst/>
            </a:pPr>
            <a:r>
              <a:rPr lang="en-US" sz="1000" noProof="0" dirty="0" smtClean="0">
                <a:solidFill>
                  <a:schemeClr val="bg1"/>
                </a:solidFill>
              </a:rPr>
              <a:t>2015 SAP SE or an SAP affiliate company. All rights reserved.</a:t>
            </a:r>
          </a:p>
        </p:txBody>
      </p:sp>
      <p:sp>
        <p:nvSpPr>
          <p:cNvPr id="34" name="TextBox 33"/>
          <p:cNvSpPr txBox="1"/>
          <p:nvPr/>
        </p:nvSpPr>
        <p:spPr bwMode="black">
          <a:xfrm>
            <a:off x="11624489" y="6622344"/>
            <a:ext cx="243661" cy="153888"/>
          </a:xfrm>
          <a:prstGeom prst="rect">
            <a:avLst/>
          </a:prstGeom>
          <a:noFill/>
        </p:spPr>
        <p:txBody>
          <a:bodyPr wrap="none" lIns="0" tIns="0" rIns="85730" bIns="0" rtlCol="0">
            <a:spAutoFit/>
          </a:bodyPr>
          <a:lstStyle/>
          <a:p>
            <a:pPr marL="111525" indent="-111525" algn="r">
              <a:buClr>
                <a:schemeClr val="accent2"/>
              </a:buClr>
              <a:buFont typeface="Arial" pitchFamily="34" charset="0"/>
              <a:buNone/>
            </a:pPr>
            <a:fld id="{0BDC132A-5C91-4078-9777-31DA19A62E0A}" type="slidenum">
              <a:rPr lang="en-US" sz="1000" baseline="0" noProof="0" smtClean="0">
                <a:solidFill>
                  <a:schemeClr val="bg1"/>
                </a:solidFill>
              </a:rPr>
              <a:pPr marL="111525" indent="-111525" algn="r">
                <a:buClr>
                  <a:schemeClr val="accent2"/>
                </a:buClr>
                <a:buFont typeface="Arial" pitchFamily="34" charset="0"/>
                <a:buNone/>
              </a:pPr>
              <a:t>‹#›</a:t>
            </a:fld>
            <a:endParaRPr lang="en-US" sz="1000" noProof="0" dirty="0" smtClean="0">
              <a:solidFill>
                <a:schemeClr val="bg1"/>
              </a:solidFill>
            </a:endParaRPr>
          </a:p>
        </p:txBody>
      </p:sp>
      <p:sp>
        <p:nvSpPr>
          <p:cNvPr id="5" name="Information_Classification"/>
          <p:cNvSpPr txBox="1"/>
          <p:nvPr userDrawn="1"/>
        </p:nvSpPr>
        <p:spPr>
          <a:xfrm>
            <a:off x="10718800" y="6623893"/>
            <a:ext cx="424796" cy="153888"/>
          </a:xfrm>
          <a:prstGeom prst="rect">
            <a:avLst/>
          </a:prstGeom>
          <a:noFill/>
        </p:spPr>
        <p:txBody>
          <a:bodyPr vert="horz" wrap="none" lIns="0" tIns="0" rIns="0" bIns="0" rtlCol="0">
            <a:spAutoFit/>
          </a:bodyPr>
          <a:lstStyle/>
          <a:p>
            <a:pPr algn="l" fontAlgn="base">
              <a:spcBef>
                <a:spcPts val="600"/>
              </a:spcBef>
              <a:spcAft>
                <a:spcPct val="0"/>
              </a:spcAft>
              <a:buClr>
                <a:srgbClr val="F0AB00"/>
              </a:buClr>
              <a:buSzPct val="80000"/>
            </a:pPr>
            <a:r>
              <a:rPr kumimoji="0" lang="en-US" sz="1000" b="0" i="0" u="none" kern="0" baseline="0" dirty="0" smtClean="0">
                <a:solidFill>
                  <a:srgbClr val="FFFFFF"/>
                </a:solidFill>
                <a:latin typeface="Arial"/>
                <a:ea typeface="Arial Unicode MS"/>
                <a:cs typeface="Arial Unicode MS" pitchFamily="34" charset="-128"/>
                <a:sym typeface="Arial"/>
              </a:rPr>
              <a:t>Internal</a:t>
            </a: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692" r:id="rId19"/>
    <p:sldLayoutId id="2147483674" r:id="rId20"/>
    <p:sldLayoutId id="2147483705" r:id="rId21"/>
  </p:sldLayoutIdLst>
  <p:hf hdr="0" ftr="0" dt="0"/>
  <p:txStyles>
    <p:titleStyle>
      <a:lvl1pPr algn="l" defTabSz="1088776" rtl="0" eaLnBrk="1" latinLnBrk="0" hangingPunct="1">
        <a:spcBef>
          <a:spcPct val="0"/>
        </a:spcBef>
        <a:buNone/>
        <a:defRPr sz="2800" b="1" kern="1200">
          <a:solidFill>
            <a:schemeClr val="accent2"/>
          </a:solidFill>
          <a:latin typeface="+mj-lt"/>
          <a:ea typeface="+mj-ea"/>
          <a:cs typeface="+mj-cs"/>
        </a:defRPr>
      </a:lvl1pPr>
    </p:titleStyle>
    <p:body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776" rtl="0" eaLnBrk="1" latinLnBrk="0" hangingPunct="1">
        <a:defRPr sz="2100" kern="1200">
          <a:solidFill>
            <a:schemeClr val="tx1"/>
          </a:solidFill>
          <a:latin typeface="+mn-lt"/>
          <a:ea typeface="+mn-ea"/>
          <a:cs typeface="+mn-cs"/>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1.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1.xm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1.xml"/><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66.png"/><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1.xml"/><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jam4.sapjam.com/questions/7zCQXqmve8l4RDxaY9amQ0" TargetMode="Externa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25002"/>
          <a:stretch/>
        </p:blipFill>
        <p:spPr bwMode="auto">
          <a:xfrm>
            <a:off x="1" y="-1"/>
            <a:ext cx="12195174" cy="685958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Rectangle 8"/>
          <p:cNvSpPr/>
          <p:nvPr/>
        </p:nvSpPr>
        <p:spPr bwMode="gray">
          <a:xfrm>
            <a:off x="324000" y="0"/>
            <a:ext cx="11545200" cy="2143622"/>
          </a:xfrm>
          <a:prstGeom prst="rect">
            <a:avLst/>
          </a:prstGeom>
          <a:solidFill>
            <a:schemeClr val="bg1">
              <a:alpha val="75000"/>
            </a:schemeClr>
          </a:solidFill>
          <a:ln w="6350"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0" name="Picture 9" descr="SAP_grad_R_pref.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
        <p:nvSpPr>
          <p:cNvPr id="11" name="Rectangle 10"/>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noAutofit/>
          </a:bodyPr>
          <a:lstStyle/>
          <a:p>
            <a:r>
              <a:rPr lang="en-US" altLang="zh-CN" sz="4400" dirty="0" smtClean="0"/>
              <a:t>UI5 Globalization</a:t>
            </a:r>
            <a:endParaRPr lang="en-US" sz="4400" dirty="0"/>
          </a:p>
        </p:txBody>
      </p:sp>
      <p:sp>
        <p:nvSpPr>
          <p:cNvPr id="3" name="Subtitle 2"/>
          <p:cNvSpPr>
            <a:spLocks noGrp="1"/>
          </p:cNvSpPr>
          <p:nvPr>
            <p:ph type="subTitle" idx="1"/>
          </p:nvPr>
        </p:nvSpPr>
        <p:spPr/>
        <p:txBody>
          <a:bodyPr/>
          <a:lstStyle/>
          <a:p>
            <a:r>
              <a:rPr lang="en-US" dirty="0" smtClean="0"/>
              <a:t>Jerry Wang</a:t>
            </a:r>
          </a:p>
          <a:p>
            <a:r>
              <a:rPr lang="en-US" dirty="0" smtClean="0"/>
              <a:t>2016 </a:t>
            </a:r>
            <a:r>
              <a:rPr lang="en-US" altLang="zh-CN" dirty="0"/>
              <a:t>April</a:t>
            </a:r>
            <a:endParaRPr lang="en-US" dirty="0" smtClean="0"/>
          </a:p>
        </p:txBody>
      </p:sp>
      <p:sp>
        <p:nvSpPr>
          <p:cNvPr id="5" name="ConfidentialFlag"/>
          <p:cNvSpPr txBox="1"/>
          <p:nvPr/>
        </p:nvSpPr>
        <p:spPr>
          <a:xfrm>
            <a:off x="11041022" y="1837963"/>
            <a:ext cx="694789" cy="246221"/>
          </a:xfrm>
          <a:prstGeom prst="rect">
            <a:avLst/>
          </a:prstGeom>
          <a:noFill/>
        </p:spPr>
        <p:txBody>
          <a:bodyPr vert="horz" wrap="square" lIns="0" tIns="0" rIns="0" bIns="0" rtlCol="0" anchor="b">
            <a:spAutoFit/>
          </a:bodyPr>
          <a:lstStyle/>
          <a:p>
            <a:pPr algn="r" fontAlgn="base">
              <a:spcBef>
                <a:spcPts val="600"/>
              </a:spcBef>
              <a:spcAft>
                <a:spcPct val="0"/>
              </a:spcAft>
              <a:buClr>
                <a:srgbClr val="F0AB00"/>
              </a:buClr>
              <a:buSzPct val="80000"/>
            </a:pPr>
            <a:r>
              <a:rPr lang="en-US" sz="1600" kern="0" smtClean="0">
                <a:solidFill>
                  <a:srgbClr val="000000"/>
                </a:solidFill>
                <a:ea typeface="Arial Unicode MS" pitchFamily="34" charset="-128"/>
                <a:cs typeface="Arial Unicode MS" pitchFamily="34" charset="-128"/>
              </a:rPr>
              <a:t>Internal</a:t>
            </a:r>
            <a:endParaRPr lang="en-US" sz="1600" kern="0" dirty="0" err="1" smtClean="0">
              <a:solidFill>
                <a:srgbClr val="000000"/>
              </a:solidFill>
              <a:ea typeface="Arial Unicode MS" pitchFamily="34" charset="-128"/>
              <a:cs typeface="Arial Unicode MS" pitchFamily="34" charset="-128"/>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oFormat.oLocaleData</a:t>
            </a:r>
          </a:p>
        </p:txBody>
      </p:sp>
      <p:pic>
        <p:nvPicPr>
          <p:cNvPr id="5" name="Picture 4"/>
          <p:cNvPicPr>
            <a:picLocks noChangeAspect="1"/>
          </p:cNvPicPr>
          <p:nvPr/>
        </p:nvPicPr>
        <p:blipFill>
          <a:blip r:embed="rId2"/>
          <a:stretch>
            <a:fillRect/>
          </a:stretch>
        </p:blipFill>
        <p:spPr>
          <a:xfrm>
            <a:off x="324000" y="1451928"/>
            <a:ext cx="9609653" cy="647756"/>
          </a:xfrm>
          <a:prstGeom prst="rect">
            <a:avLst/>
          </a:prstGeom>
        </p:spPr>
      </p:pic>
      <p:pic>
        <p:nvPicPr>
          <p:cNvPr id="6" name="Picture 5"/>
          <p:cNvPicPr>
            <a:picLocks noChangeAspect="1"/>
          </p:cNvPicPr>
          <p:nvPr/>
        </p:nvPicPr>
        <p:blipFill>
          <a:blip r:embed="rId3"/>
          <a:stretch>
            <a:fillRect/>
          </a:stretch>
        </p:blipFill>
        <p:spPr>
          <a:xfrm>
            <a:off x="450999" y="2099684"/>
            <a:ext cx="2224965" cy="3636502"/>
          </a:xfrm>
          <a:prstGeom prst="rect">
            <a:avLst/>
          </a:prstGeom>
        </p:spPr>
      </p:pic>
      <p:pic>
        <p:nvPicPr>
          <p:cNvPr id="7" name="Picture 6"/>
          <p:cNvPicPr>
            <a:picLocks noChangeAspect="1"/>
          </p:cNvPicPr>
          <p:nvPr/>
        </p:nvPicPr>
        <p:blipFill>
          <a:blip r:embed="rId4"/>
          <a:stretch>
            <a:fillRect/>
          </a:stretch>
        </p:blipFill>
        <p:spPr>
          <a:xfrm>
            <a:off x="2802963" y="2581832"/>
            <a:ext cx="8899345" cy="1444285"/>
          </a:xfrm>
          <a:prstGeom prst="rect">
            <a:avLst/>
          </a:prstGeom>
        </p:spPr>
      </p:pic>
      <p:pic>
        <p:nvPicPr>
          <p:cNvPr id="8" name="Picture 7"/>
          <p:cNvPicPr>
            <a:picLocks noChangeAspect="1"/>
          </p:cNvPicPr>
          <p:nvPr/>
        </p:nvPicPr>
        <p:blipFill>
          <a:blip r:embed="rId5"/>
          <a:stretch>
            <a:fillRect/>
          </a:stretch>
        </p:blipFill>
        <p:spPr>
          <a:xfrm>
            <a:off x="2802963" y="4323409"/>
            <a:ext cx="8821952" cy="1069539"/>
          </a:xfrm>
          <a:prstGeom prst="rect">
            <a:avLst/>
          </a:prstGeom>
        </p:spPr>
      </p:pic>
    </p:spTree>
    <p:extLst>
      <p:ext uri="{BB962C8B-B14F-4D97-AF65-F5344CB8AC3E}">
        <p14:creationId xmlns:p14="http://schemas.microsoft.com/office/powerpoint/2010/main" val="758357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en.json</a:t>
            </a:r>
            <a:endParaRPr lang="en-US" dirty="0"/>
          </a:p>
        </p:txBody>
      </p:sp>
      <p:pic>
        <p:nvPicPr>
          <p:cNvPr id="5" name="Picture 4"/>
          <p:cNvPicPr>
            <a:picLocks noChangeAspect="1"/>
          </p:cNvPicPr>
          <p:nvPr/>
        </p:nvPicPr>
        <p:blipFill>
          <a:blip r:embed="rId3"/>
          <a:stretch>
            <a:fillRect/>
          </a:stretch>
        </p:blipFill>
        <p:spPr>
          <a:xfrm>
            <a:off x="324000" y="1301633"/>
            <a:ext cx="9297206" cy="3772227"/>
          </a:xfrm>
          <a:prstGeom prst="rect">
            <a:avLst/>
          </a:prstGeom>
        </p:spPr>
      </p:pic>
      <p:pic>
        <p:nvPicPr>
          <p:cNvPr id="6" name="Picture 5"/>
          <p:cNvPicPr>
            <a:picLocks noChangeAspect="1"/>
          </p:cNvPicPr>
          <p:nvPr/>
        </p:nvPicPr>
        <p:blipFill>
          <a:blip r:embed="rId4"/>
          <a:stretch>
            <a:fillRect/>
          </a:stretch>
        </p:blipFill>
        <p:spPr>
          <a:xfrm>
            <a:off x="6303871" y="3331513"/>
            <a:ext cx="2949196" cy="2697714"/>
          </a:xfrm>
          <a:prstGeom prst="rect">
            <a:avLst/>
          </a:prstGeom>
          <a:noFill/>
          <a:ln w="12700">
            <a:solidFill>
              <a:srgbClr val="999999"/>
            </a:solidFill>
          </a:ln>
        </p:spPr>
      </p:pic>
    </p:spTree>
    <p:extLst>
      <p:ext uri="{BB962C8B-B14F-4D97-AF65-F5344CB8AC3E}">
        <p14:creationId xmlns:p14="http://schemas.microsoft.com/office/powerpoint/2010/main" val="3002937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is “1880” formatted to “2K” </a:t>
            </a:r>
            <a:endParaRPr lang="en-US" dirty="0"/>
          </a:p>
        </p:txBody>
      </p:sp>
      <p:pic>
        <p:nvPicPr>
          <p:cNvPr id="5" name="Picture 4"/>
          <p:cNvPicPr>
            <a:picLocks noChangeAspect="1"/>
          </p:cNvPicPr>
          <p:nvPr/>
        </p:nvPicPr>
        <p:blipFill>
          <a:blip r:embed="rId2"/>
          <a:stretch>
            <a:fillRect/>
          </a:stretch>
        </p:blipFill>
        <p:spPr>
          <a:xfrm>
            <a:off x="324000" y="1297340"/>
            <a:ext cx="8281823" cy="2005702"/>
          </a:xfrm>
          <a:prstGeom prst="rect">
            <a:avLst/>
          </a:prstGeom>
        </p:spPr>
      </p:pic>
      <p:pic>
        <p:nvPicPr>
          <p:cNvPr id="6" name="Picture 5"/>
          <p:cNvPicPr>
            <a:picLocks noChangeAspect="1"/>
          </p:cNvPicPr>
          <p:nvPr/>
        </p:nvPicPr>
        <p:blipFill>
          <a:blip r:embed="rId3"/>
          <a:stretch>
            <a:fillRect/>
          </a:stretch>
        </p:blipFill>
        <p:spPr>
          <a:xfrm>
            <a:off x="324000" y="3520132"/>
            <a:ext cx="10064654" cy="2115188"/>
          </a:xfrm>
          <a:prstGeom prst="rect">
            <a:avLst/>
          </a:prstGeom>
        </p:spPr>
      </p:pic>
      <p:pic>
        <p:nvPicPr>
          <p:cNvPr id="7" name="Picture 6"/>
          <p:cNvPicPr>
            <a:picLocks noChangeAspect="1"/>
          </p:cNvPicPr>
          <p:nvPr/>
        </p:nvPicPr>
        <p:blipFill>
          <a:blip r:embed="rId4"/>
          <a:stretch>
            <a:fillRect/>
          </a:stretch>
        </p:blipFill>
        <p:spPr>
          <a:xfrm>
            <a:off x="5706161" y="5098978"/>
            <a:ext cx="5799323" cy="1287892"/>
          </a:xfrm>
          <a:prstGeom prst="rect">
            <a:avLst/>
          </a:prstGeom>
          <a:ln w="12700">
            <a:solidFill>
              <a:srgbClr val="999999"/>
            </a:solidFill>
          </a:ln>
        </p:spPr>
      </p:pic>
    </p:spTree>
    <p:extLst>
      <p:ext uri="{BB962C8B-B14F-4D97-AF65-F5344CB8AC3E}">
        <p14:creationId xmlns:p14="http://schemas.microsoft.com/office/powerpoint/2010/main" val="2622748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is English version of CLDR loaded</a:t>
            </a:r>
            <a:endParaRPr lang="en-US" dirty="0"/>
          </a:p>
        </p:txBody>
      </p:sp>
      <p:pic>
        <p:nvPicPr>
          <p:cNvPr id="5" name="Picture 4"/>
          <p:cNvPicPr>
            <a:picLocks noChangeAspect="1"/>
          </p:cNvPicPr>
          <p:nvPr/>
        </p:nvPicPr>
        <p:blipFill>
          <a:blip r:embed="rId2"/>
          <a:stretch>
            <a:fillRect/>
          </a:stretch>
        </p:blipFill>
        <p:spPr>
          <a:xfrm>
            <a:off x="324000" y="1342497"/>
            <a:ext cx="10958510" cy="2049958"/>
          </a:xfrm>
          <a:prstGeom prst="rect">
            <a:avLst/>
          </a:prstGeom>
        </p:spPr>
      </p:pic>
      <p:pic>
        <p:nvPicPr>
          <p:cNvPr id="6" name="Picture 5"/>
          <p:cNvPicPr>
            <a:picLocks noChangeAspect="1"/>
          </p:cNvPicPr>
          <p:nvPr/>
        </p:nvPicPr>
        <p:blipFill>
          <a:blip r:embed="rId3"/>
          <a:stretch>
            <a:fillRect/>
          </a:stretch>
        </p:blipFill>
        <p:spPr>
          <a:xfrm>
            <a:off x="324000" y="3522676"/>
            <a:ext cx="8215072" cy="2933954"/>
          </a:xfrm>
          <a:prstGeom prst="rect">
            <a:avLst/>
          </a:prstGeom>
        </p:spPr>
      </p:pic>
      <p:pic>
        <p:nvPicPr>
          <p:cNvPr id="7" name="Picture 6"/>
          <p:cNvPicPr>
            <a:picLocks noChangeAspect="1"/>
          </p:cNvPicPr>
          <p:nvPr/>
        </p:nvPicPr>
        <p:blipFill>
          <a:blip r:embed="rId4"/>
          <a:stretch>
            <a:fillRect/>
          </a:stretch>
        </p:blipFill>
        <p:spPr>
          <a:xfrm>
            <a:off x="7792147" y="4627919"/>
            <a:ext cx="4077053" cy="1745131"/>
          </a:xfrm>
          <a:prstGeom prst="rect">
            <a:avLst/>
          </a:prstGeom>
          <a:ln w="12700">
            <a:solidFill>
              <a:srgbClr val="999999"/>
            </a:solidFill>
          </a:ln>
        </p:spPr>
      </p:pic>
    </p:spTree>
    <p:extLst>
      <p:ext uri="{BB962C8B-B14F-4D97-AF65-F5344CB8AC3E}">
        <p14:creationId xmlns:p14="http://schemas.microsoft.com/office/powerpoint/2010/main" val="70697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CLDR file according to Language</a:t>
            </a:r>
            <a:endParaRPr lang="en-US" dirty="0"/>
          </a:p>
        </p:txBody>
      </p:sp>
      <p:pic>
        <p:nvPicPr>
          <p:cNvPr id="5" name="Picture 4"/>
          <p:cNvPicPr>
            <a:picLocks noChangeAspect="1"/>
          </p:cNvPicPr>
          <p:nvPr/>
        </p:nvPicPr>
        <p:blipFill>
          <a:blip r:embed="rId2"/>
          <a:stretch>
            <a:fillRect/>
          </a:stretch>
        </p:blipFill>
        <p:spPr>
          <a:xfrm>
            <a:off x="324000" y="1251029"/>
            <a:ext cx="10798476" cy="2690093"/>
          </a:xfrm>
          <a:prstGeom prst="rect">
            <a:avLst/>
          </a:prstGeom>
        </p:spPr>
      </p:pic>
      <p:pic>
        <p:nvPicPr>
          <p:cNvPr id="6" name="Picture 5"/>
          <p:cNvPicPr>
            <a:picLocks noChangeAspect="1"/>
          </p:cNvPicPr>
          <p:nvPr/>
        </p:nvPicPr>
        <p:blipFill>
          <a:blip r:embed="rId3"/>
          <a:stretch>
            <a:fillRect/>
          </a:stretch>
        </p:blipFill>
        <p:spPr>
          <a:xfrm>
            <a:off x="324000" y="4111901"/>
            <a:ext cx="4892464" cy="1653683"/>
          </a:xfrm>
          <a:prstGeom prst="rect">
            <a:avLst/>
          </a:prstGeom>
        </p:spPr>
      </p:pic>
      <p:pic>
        <p:nvPicPr>
          <p:cNvPr id="7" name="Picture 6"/>
          <p:cNvPicPr>
            <a:picLocks noChangeAspect="1"/>
          </p:cNvPicPr>
          <p:nvPr/>
        </p:nvPicPr>
        <p:blipFill>
          <a:blip r:embed="rId4"/>
          <a:stretch>
            <a:fillRect/>
          </a:stretch>
        </p:blipFill>
        <p:spPr>
          <a:xfrm>
            <a:off x="5561873" y="4111901"/>
            <a:ext cx="3553518" cy="1240029"/>
          </a:xfrm>
          <a:prstGeom prst="rect">
            <a:avLst/>
          </a:prstGeom>
        </p:spPr>
      </p:pic>
    </p:spTree>
    <p:extLst>
      <p:ext uri="{BB962C8B-B14F-4D97-AF65-F5344CB8AC3E}">
        <p14:creationId xmlns:p14="http://schemas.microsoft.com/office/powerpoint/2010/main" val="86032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CLDR file according to </a:t>
            </a:r>
            <a:r>
              <a:rPr lang="en-US" dirty="0" smtClean="0"/>
              <a:t>Language ( 2 )</a:t>
            </a:r>
            <a:endParaRPr lang="en-US" dirty="0"/>
          </a:p>
        </p:txBody>
      </p:sp>
      <p:pic>
        <p:nvPicPr>
          <p:cNvPr id="5" name="Picture 4"/>
          <p:cNvPicPr>
            <a:picLocks noChangeAspect="1"/>
          </p:cNvPicPr>
          <p:nvPr/>
        </p:nvPicPr>
        <p:blipFill>
          <a:blip r:embed="rId2"/>
          <a:stretch>
            <a:fillRect/>
          </a:stretch>
        </p:blipFill>
        <p:spPr>
          <a:xfrm>
            <a:off x="324000" y="1450941"/>
            <a:ext cx="11233093" cy="3900987"/>
          </a:xfrm>
          <a:prstGeom prst="rect">
            <a:avLst/>
          </a:prstGeom>
        </p:spPr>
      </p:pic>
    </p:spTree>
    <p:extLst>
      <p:ext uri="{BB962C8B-B14F-4D97-AF65-F5344CB8AC3E}">
        <p14:creationId xmlns:p14="http://schemas.microsoft.com/office/powerpoint/2010/main" val="8967298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Number Format ( 2 )</a:t>
            </a:r>
            <a:endParaRPr lang="en-US" dirty="0"/>
          </a:p>
        </p:txBody>
      </p:sp>
      <p:pic>
        <p:nvPicPr>
          <p:cNvPr id="5" name="Picture 4"/>
          <p:cNvPicPr>
            <a:picLocks noChangeAspect="1"/>
          </p:cNvPicPr>
          <p:nvPr/>
        </p:nvPicPr>
        <p:blipFill>
          <a:blip r:embed="rId3"/>
          <a:stretch>
            <a:fillRect/>
          </a:stretch>
        </p:blipFill>
        <p:spPr>
          <a:xfrm>
            <a:off x="430453" y="1510394"/>
            <a:ext cx="7353937" cy="1310754"/>
          </a:xfrm>
          <a:prstGeom prst="rect">
            <a:avLst/>
          </a:prstGeom>
        </p:spPr>
      </p:pic>
      <p:pic>
        <p:nvPicPr>
          <p:cNvPr id="6" name="Picture 5"/>
          <p:cNvPicPr>
            <a:picLocks noChangeAspect="1"/>
          </p:cNvPicPr>
          <p:nvPr/>
        </p:nvPicPr>
        <p:blipFill>
          <a:blip r:embed="rId4"/>
          <a:stretch>
            <a:fillRect/>
          </a:stretch>
        </p:blipFill>
        <p:spPr>
          <a:xfrm>
            <a:off x="430453" y="2996969"/>
            <a:ext cx="7361260" cy="1279196"/>
          </a:xfrm>
          <a:prstGeom prst="rect">
            <a:avLst/>
          </a:prstGeom>
        </p:spPr>
      </p:pic>
      <p:pic>
        <p:nvPicPr>
          <p:cNvPr id="7" name="Picture 6"/>
          <p:cNvPicPr>
            <a:picLocks noChangeAspect="1"/>
          </p:cNvPicPr>
          <p:nvPr/>
        </p:nvPicPr>
        <p:blipFill>
          <a:blip r:embed="rId5"/>
          <a:stretch>
            <a:fillRect/>
          </a:stretch>
        </p:blipFill>
        <p:spPr>
          <a:xfrm>
            <a:off x="430452" y="4451986"/>
            <a:ext cx="3026317" cy="1330249"/>
          </a:xfrm>
          <a:prstGeom prst="rect">
            <a:avLst/>
          </a:prstGeom>
        </p:spPr>
      </p:pic>
      <p:pic>
        <p:nvPicPr>
          <p:cNvPr id="9" name="Picture 8"/>
          <p:cNvPicPr>
            <a:picLocks noChangeAspect="1"/>
          </p:cNvPicPr>
          <p:nvPr/>
        </p:nvPicPr>
        <p:blipFill>
          <a:blip r:embed="rId6"/>
          <a:stretch>
            <a:fillRect/>
          </a:stretch>
        </p:blipFill>
        <p:spPr>
          <a:xfrm>
            <a:off x="3722360" y="4451986"/>
            <a:ext cx="7908743" cy="1330249"/>
          </a:xfrm>
          <a:prstGeom prst="rect">
            <a:avLst/>
          </a:prstGeom>
          <a:ln w="12700">
            <a:solidFill>
              <a:srgbClr val="999999"/>
            </a:solidFill>
          </a:ln>
        </p:spPr>
      </p:pic>
    </p:spTree>
    <p:extLst>
      <p:ext uri="{BB962C8B-B14F-4D97-AF65-F5344CB8AC3E}">
        <p14:creationId xmlns:p14="http://schemas.microsoft.com/office/powerpoint/2010/main" val="1320663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is “1880” formatted to “1880,00”</a:t>
            </a:r>
            <a:endParaRPr lang="en-US" dirty="0"/>
          </a:p>
        </p:txBody>
      </p:sp>
      <p:pic>
        <p:nvPicPr>
          <p:cNvPr id="5" name="Picture 4"/>
          <p:cNvPicPr>
            <a:picLocks noChangeAspect="1"/>
          </p:cNvPicPr>
          <p:nvPr/>
        </p:nvPicPr>
        <p:blipFill>
          <a:blip r:embed="rId3"/>
          <a:stretch>
            <a:fillRect/>
          </a:stretch>
        </p:blipFill>
        <p:spPr>
          <a:xfrm>
            <a:off x="324000" y="1528236"/>
            <a:ext cx="3303040" cy="3877482"/>
          </a:xfrm>
          <a:prstGeom prst="rect">
            <a:avLst/>
          </a:prstGeom>
        </p:spPr>
      </p:pic>
      <p:pic>
        <p:nvPicPr>
          <p:cNvPr id="6" name="Picture 5"/>
          <p:cNvPicPr>
            <a:picLocks noChangeAspect="1"/>
          </p:cNvPicPr>
          <p:nvPr/>
        </p:nvPicPr>
        <p:blipFill>
          <a:blip r:embed="rId4"/>
          <a:stretch>
            <a:fillRect/>
          </a:stretch>
        </p:blipFill>
        <p:spPr>
          <a:xfrm>
            <a:off x="3963944" y="1528236"/>
            <a:ext cx="7754813" cy="1941105"/>
          </a:xfrm>
          <a:prstGeom prst="rect">
            <a:avLst/>
          </a:prstGeom>
        </p:spPr>
      </p:pic>
      <p:pic>
        <p:nvPicPr>
          <p:cNvPr id="7" name="Picture 6"/>
          <p:cNvPicPr>
            <a:picLocks noChangeAspect="1"/>
          </p:cNvPicPr>
          <p:nvPr/>
        </p:nvPicPr>
        <p:blipFill>
          <a:blip r:embed="rId5"/>
          <a:stretch>
            <a:fillRect/>
          </a:stretch>
        </p:blipFill>
        <p:spPr>
          <a:xfrm>
            <a:off x="3928472" y="3723332"/>
            <a:ext cx="7940728" cy="1295512"/>
          </a:xfrm>
          <a:prstGeom prst="rect">
            <a:avLst/>
          </a:prstGeom>
        </p:spPr>
      </p:pic>
    </p:spTree>
    <p:extLst>
      <p:ext uri="{BB962C8B-B14F-4D97-AF65-F5344CB8AC3E}">
        <p14:creationId xmlns:p14="http://schemas.microsoft.com/office/powerpoint/2010/main" val="2788497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oOptions</a:t>
            </a:r>
            <a:endParaRPr lang="en-US" dirty="0"/>
          </a:p>
        </p:txBody>
      </p:sp>
      <p:pic>
        <p:nvPicPr>
          <p:cNvPr id="5" name="Picture 4"/>
          <p:cNvPicPr>
            <a:picLocks noChangeAspect="1"/>
          </p:cNvPicPr>
          <p:nvPr/>
        </p:nvPicPr>
        <p:blipFill>
          <a:blip r:embed="rId2"/>
          <a:stretch>
            <a:fillRect/>
          </a:stretch>
        </p:blipFill>
        <p:spPr>
          <a:xfrm>
            <a:off x="324000" y="1427414"/>
            <a:ext cx="10226926" cy="2606266"/>
          </a:xfrm>
          <a:prstGeom prst="rect">
            <a:avLst/>
          </a:prstGeom>
        </p:spPr>
      </p:pic>
      <p:pic>
        <p:nvPicPr>
          <p:cNvPr id="6" name="Picture 5"/>
          <p:cNvPicPr>
            <a:picLocks noChangeAspect="1"/>
          </p:cNvPicPr>
          <p:nvPr/>
        </p:nvPicPr>
        <p:blipFill>
          <a:blip r:embed="rId3"/>
          <a:stretch>
            <a:fillRect/>
          </a:stretch>
        </p:blipFill>
        <p:spPr>
          <a:xfrm>
            <a:off x="324000" y="4380844"/>
            <a:ext cx="2118544" cy="1988992"/>
          </a:xfrm>
          <a:prstGeom prst="rect">
            <a:avLst/>
          </a:prstGeom>
        </p:spPr>
      </p:pic>
      <p:pic>
        <p:nvPicPr>
          <p:cNvPr id="7" name="Picture 6"/>
          <p:cNvPicPr>
            <a:picLocks noChangeAspect="1"/>
          </p:cNvPicPr>
          <p:nvPr/>
        </p:nvPicPr>
        <p:blipFill>
          <a:blip r:embed="rId4"/>
          <a:stretch>
            <a:fillRect/>
          </a:stretch>
        </p:blipFill>
        <p:spPr>
          <a:xfrm>
            <a:off x="2719377" y="4380844"/>
            <a:ext cx="9209138" cy="1092109"/>
          </a:xfrm>
          <a:prstGeom prst="rect">
            <a:avLst/>
          </a:prstGeom>
        </p:spPr>
      </p:pic>
    </p:spTree>
    <p:extLst>
      <p:ext uri="{BB962C8B-B14F-4D97-AF65-F5344CB8AC3E}">
        <p14:creationId xmlns:p14="http://schemas.microsoft.com/office/powerpoint/2010/main" val="1345204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Date Format</a:t>
            </a:r>
            <a:endParaRPr lang="en-US" dirty="0"/>
          </a:p>
        </p:txBody>
      </p:sp>
      <p:pic>
        <p:nvPicPr>
          <p:cNvPr id="7" name="Picture 6"/>
          <p:cNvPicPr>
            <a:picLocks noChangeAspect="1"/>
          </p:cNvPicPr>
          <p:nvPr/>
        </p:nvPicPr>
        <p:blipFill>
          <a:blip r:embed="rId2"/>
          <a:stretch>
            <a:fillRect/>
          </a:stretch>
        </p:blipFill>
        <p:spPr>
          <a:xfrm>
            <a:off x="3865195" y="1367931"/>
            <a:ext cx="4115157" cy="1341236"/>
          </a:xfrm>
          <a:prstGeom prst="rect">
            <a:avLst/>
          </a:prstGeom>
          <a:ln w="12700">
            <a:solidFill>
              <a:srgbClr val="999999"/>
            </a:solidFill>
          </a:ln>
        </p:spPr>
      </p:pic>
      <p:pic>
        <p:nvPicPr>
          <p:cNvPr id="8" name="Picture 7"/>
          <p:cNvPicPr>
            <a:picLocks noChangeAspect="1"/>
          </p:cNvPicPr>
          <p:nvPr/>
        </p:nvPicPr>
        <p:blipFill>
          <a:blip r:embed="rId3"/>
          <a:stretch>
            <a:fillRect/>
          </a:stretch>
        </p:blipFill>
        <p:spPr>
          <a:xfrm>
            <a:off x="3865195" y="2782583"/>
            <a:ext cx="5270437" cy="1048420"/>
          </a:xfrm>
          <a:prstGeom prst="rect">
            <a:avLst/>
          </a:prstGeom>
          <a:ln>
            <a:solidFill>
              <a:srgbClr val="999999"/>
            </a:solidFill>
          </a:ln>
        </p:spPr>
      </p:pic>
      <p:pic>
        <p:nvPicPr>
          <p:cNvPr id="9" name="Picture 8"/>
          <p:cNvPicPr>
            <a:picLocks noChangeAspect="1"/>
          </p:cNvPicPr>
          <p:nvPr/>
        </p:nvPicPr>
        <p:blipFill>
          <a:blip r:embed="rId4"/>
          <a:stretch>
            <a:fillRect/>
          </a:stretch>
        </p:blipFill>
        <p:spPr>
          <a:xfrm>
            <a:off x="216424" y="1367931"/>
            <a:ext cx="3199129" cy="2253045"/>
          </a:xfrm>
          <a:prstGeom prst="rect">
            <a:avLst/>
          </a:prstGeom>
        </p:spPr>
      </p:pic>
      <p:pic>
        <p:nvPicPr>
          <p:cNvPr id="11" name="Picture 10"/>
          <p:cNvPicPr>
            <a:picLocks noChangeAspect="1"/>
          </p:cNvPicPr>
          <p:nvPr/>
        </p:nvPicPr>
        <p:blipFill>
          <a:blip r:embed="rId5"/>
          <a:stretch>
            <a:fillRect/>
          </a:stretch>
        </p:blipFill>
        <p:spPr>
          <a:xfrm>
            <a:off x="324000" y="3968728"/>
            <a:ext cx="8798917" cy="885544"/>
          </a:xfrm>
          <a:prstGeom prst="rect">
            <a:avLst/>
          </a:prstGeom>
          <a:ln w="12700">
            <a:solidFill>
              <a:srgbClr val="999999"/>
            </a:solidFill>
          </a:ln>
        </p:spPr>
      </p:pic>
      <p:pic>
        <p:nvPicPr>
          <p:cNvPr id="12" name="Picture 11"/>
          <p:cNvPicPr>
            <a:picLocks noChangeAspect="1"/>
          </p:cNvPicPr>
          <p:nvPr/>
        </p:nvPicPr>
        <p:blipFill>
          <a:blip r:embed="rId6"/>
          <a:stretch>
            <a:fillRect/>
          </a:stretch>
        </p:blipFill>
        <p:spPr>
          <a:xfrm>
            <a:off x="324000" y="4935926"/>
            <a:ext cx="7620460" cy="1397639"/>
          </a:xfrm>
          <a:prstGeom prst="rect">
            <a:avLst/>
          </a:prstGeom>
          <a:ln w="12700">
            <a:solidFill>
              <a:srgbClr val="999999"/>
            </a:solidFill>
          </a:ln>
        </p:spPr>
      </p:pic>
    </p:spTree>
    <p:extLst>
      <p:ext uri="{BB962C8B-B14F-4D97-AF65-F5344CB8AC3E}">
        <p14:creationId xmlns:p14="http://schemas.microsoft.com/office/powerpoint/2010/main" val="73119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Fiori Globalization Overview</a:t>
            </a:r>
            <a:endParaRPr lang="en-US" dirty="0"/>
          </a:p>
        </p:txBody>
      </p:sp>
      <p:sp>
        <p:nvSpPr>
          <p:cNvPr id="3" name="TextBox 2"/>
          <p:cNvSpPr txBox="1"/>
          <p:nvPr/>
        </p:nvSpPr>
        <p:spPr>
          <a:xfrm>
            <a:off x="324000" y="1297858"/>
            <a:ext cx="11545200" cy="297004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400" dirty="0" smtClean="0"/>
              <a:t>All Globalization requirement could be implemented by API provided by UI5 framework. The aim are:</a:t>
            </a:r>
            <a:endParaRPr lang="en-US" sz="2400" dirty="0" smtClean="0"/>
          </a:p>
          <a:p>
            <a:pPr marL="342900" indent="-342900" fontAlgn="base">
              <a:spcBef>
                <a:spcPts val="600"/>
              </a:spcBef>
              <a:spcAft>
                <a:spcPct val="0"/>
              </a:spcAft>
              <a:buClr>
                <a:srgbClr val="F0AB00"/>
              </a:buClr>
              <a:buSzPct val="80000"/>
              <a:buFont typeface="Arial" panose="020B0604020202020204" pitchFamily="34" charset="0"/>
              <a:buChar char="•"/>
            </a:pPr>
            <a:endParaRPr lang="en-US" sz="2400" dirty="0"/>
          </a:p>
          <a:p>
            <a:pPr marL="342900" indent="-342900" fontAlgn="base">
              <a:spcBef>
                <a:spcPts val="600"/>
              </a:spcBef>
              <a:spcAft>
                <a:spcPct val="0"/>
              </a:spcAft>
              <a:buClr>
                <a:srgbClr val="F0AB00"/>
              </a:buClr>
              <a:buSzPct val="80000"/>
              <a:buFont typeface="Arial" panose="020B0604020202020204" pitchFamily="34" charset="0"/>
              <a:buChar char="•"/>
            </a:pPr>
            <a:r>
              <a:rPr lang="en-US" sz="2400" dirty="0" smtClean="0"/>
              <a:t>Ensure </a:t>
            </a:r>
            <a:r>
              <a:rPr lang="en-US" sz="2400" dirty="0"/>
              <a:t>a consistent formatting across the </a:t>
            </a:r>
            <a:r>
              <a:rPr lang="en-US" sz="2400" dirty="0" smtClean="0"/>
              <a:t>applications</a:t>
            </a:r>
          </a:p>
          <a:p>
            <a:pPr marL="342900" indent="-342900" fontAlgn="base">
              <a:spcBef>
                <a:spcPts val="600"/>
              </a:spcBef>
              <a:spcAft>
                <a:spcPct val="0"/>
              </a:spcAft>
              <a:buClr>
                <a:srgbClr val="F0AB00"/>
              </a:buClr>
              <a:buSzPct val="80000"/>
              <a:buFont typeface="Arial" panose="020B0604020202020204" pitchFamily="34" charset="0"/>
              <a:buChar char="•"/>
            </a:pPr>
            <a:r>
              <a:rPr lang="en-US" sz="2400" dirty="0"/>
              <a:t>Reduce Application development cost</a:t>
            </a:r>
          </a:p>
          <a:p>
            <a:pPr fontAlgn="base">
              <a:spcBef>
                <a:spcPts val="600"/>
              </a:spcBef>
              <a:spcAft>
                <a:spcPct val="0"/>
              </a:spcAft>
              <a:buClr>
                <a:srgbClr val="F0AB00"/>
              </a:buClr>
              <a:buSzPct val="80000"/>
            </a:pPr>
            <a:endParaRPr lang="en-US" sz="2400" dirty="0" smtClean="0"/>
          </a:p>
          <a:p>
            <a:pPr fontAlgn="base">
              <a:spcBef>
                <a:spcPts val="600"/>
              </a:spcBef>
              <a:spcAft>
                <a:spcPct val="0"/>
              </a:spcAft>
              <a:buClr>
                <a:srgbClr val="F0AB00"/>
              </a:buClr>
              <a:buSzPct val="80000"/>
            </a:pPr>
            <a:endParaRPr lang="en-US" altLang="zh-CN" sz="2400" dirty="0" smtClean="0"/>
          </a:p>
        </p:txBody>
      </p:sp>
    </p:spTree>
    <p:extLst>
      <p:ext uri="{BB962C8B-B14F-4D97-AF65-F5344CB8AC3E}">
        <p14:creationId xmlns:p14="http://schemas.microsoft.com/office/powerpoint/2010/main" val="20845080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How is Date formatted </a:t>
            </a:r>
            <a:endParaRPr lang="en-US" dirty="0"/>
          </a:p>
        </p:txBody>
      </p:sp>
      <p:pic>
        <p:nvPicPr>
          <p:cNvPr id="5" name="Picture 4"/>
          <p:cNvPicPr>
            <a:picLocks noChangeAspect="1"/>
          </p:cNvPicPr>
          <p:nvPr/>
        </p:nvPicPr>
        <p:blipFill>
          <a:blip r:embed="rId2"/>
          <a:stretch>
            <a:fillRect/>
          </a:stretch>
        </p:blipFill>
        <p:spPr>
          <a:xfrm>
            <a:off x="324000" y="1260203"/>
            <a:ext cx="10889924" cy="3048264"/>
          </a:xfrm>
          <a:prstGeom prst="rect">
            <a:avLst/>
          </a:prstGeom>
        </p:spPr>
      </p:pic>
      <p:pic>
        <p:nvPicPr>
          <p:cNvPr id="6" name="Picture 5"/>
          <p:cNvPicPr>
            <a:picLocks noChangeAspect="1"/>
          </p:cNvPicPr>
          <p:nvPr/>
        </p:nvPicPr>
        <p:blipFill>
          <a:blip r:embed="rId3"/>
          <a:stretch>
            <a:fillRect/>
          </a:stretch>
        </p:blipFill>
        <p:spPr>
          <a:xfrm>
            <a:off x="2579424" y="3060314"/>
            <a:ext cx="9510584" cy="3078747"/>
          </a:xfrm>
          <a:prstGeom prst="rect">
            <a:avLst/>
          </a:prstGeom>
        </p:spPr>
      </p:pic>
    </p:spTree>
    <p:extLst>
      <p:ext uri="{BB962C8B-B14F-4D97-AF65-F5344CB8AC3E}">
        <p14:creationId xmlns:p14="http://schemas.microsoft.com/office/powerpoint/2010/main" val="720863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How is Date formatted </a:t>
            </a:r>
            <a:r>
              <a:rPr lang="en-US" altLang="zh-CN" dirty="0" smtClean="0"/>
              <a:t>(2)</a:t>
            </a:r>
            <a:endParaRPr lang="en-US" dirty="0"/>
          </a:p>
        </p:txBody>
      </p:sp>
      <p:pic>
        <p:nvPicPr>
          <p:cNvPr id="5" name="Picture 4"/>
          <p:cNvPicPr>
            <a:picLocks noChangeAspect="1"/>
          </p:cNvPicPr>
          <p:nvPr/>
        </p:nvPicPr>
        <p:blipFill>
          <a:blip r:embed="rId2"/>
          <a:stretch>
            <a:fillRect/>
          </a:stretch>
        </p:blipFill>
        <p:spPr>
          <a:xfrm>
            <a:off x="324000" y="1367818"/>
            <a:ext cx="4701947" cy="2133785"/>
          </a:xfrm>
          <a:prstGeom prst="rect">
            <a:avLst/>
          </a:prstGeom>
        </p:spPr>
      </p:pic>
      <p:pic>
        <p:nvPicPr>
          <p:cNvPr id="6" name="Picture 5"/>
          <p:cNvPicPr>
            <a:picLocks noChangeAspect="1"/>
          </p:cNvPicPr>
          <p:nvPr/>
        </p:nvPicPr>
        <p:blipFill>
          <a:blip r:embed="rId3"/>
          <a:stretch>
            <a:fillRect/>
          </a:stretch>
        </p:blipFill>
        <p:spPr>
          <a:xfrm>
            <a:off x="324000" y="3916513"/>
            <a:ext cx="9510584" cy="2316681"/>
          </a:xfrm>
          <a:prstGeom prst="rect">
            <a:avLst/>
          </a:prstGeom>
        </p:spPr>
      </p:pic>
      <p:pic>
        <p:nvPicPr>
          <p:cNvPr id="7" name="Picture 6"/>
          <p:cNvPicPr>
            <a:picLocks noChangeAspect="1"/>
          </p:cNvPicPr>
          <p:nvPr/>
        </p:nvPicPr>
        <p:blipFill>
          <a:blip r:embed="rId4"/>
          <a:stretch>
            <a:fillRect/>
          </a:stretch>
        </p:blipFill>
        <p:spPr>
          <a:xfrm>
            <a:off x="3017390" y="1313369"/>
            <a:ext cx="8580864" cy="2370025"/>
          </a:xfrm>
          <a:prstGeom prst="rect">
            <a:avLst/>
          </a:prstGeom>
        </p:spPr>
      </p:pic>
    </p:spTree>
    <p:extLst>
      <p:ext uri="{BB962C8B-B14F-4D97-AF65-F5344CB8AC3E}">
        <p14:creationId xmlns:p14="http://schemas.microsoft.com/office/powerpoint/2010/main" val="181137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0" dirty="0"/>
              <a:t>I</a:t>
            </a:r>
            <a:r>
              <a:rPr lang="en-US" b="0" dirty="0" smtClean="0"/>
              <a:t>nternationalization</a:t>
            </a:r>
            <a:endParaRPr lang="en-US" dirty="0"/>
          </a:p>
        </p:txBody>
      </p:sp>
      <p:pic>
        <p:nvPicPr>
          <p:cNvPr id="5" name="Picture 4"/>
          <p:cNvPicPr>
            <a:picLocks noChangeAspect="1"/>
          </p:cNvPicPr>
          <p:nvPr/>
        </p:nvPicPr>
        <p:blipFill>
          <a:blip r:embed="rId2"/>
          <a:stretch>
            <a:fillRect/>
          </a:stretch>
        </p:blipFill>
        <p:spPr>
          <a:xfrm>
            <a:off x="324000" y="1351872"/>
            <a:ext cx="8847587" cy="2918713"/>
          </a:xfrm>
          <a:prstGeom prst="rect">
            <a:avLst/>
          </a:prstGeom>
          <a:ln w="12700">
            <a:solidFill>
              <a:srgbClr val="999999"/>
            </a:solidFill>
          </a:ln>
        </p:spPr>
      </p:pic>
      <p:pic>
        <p:nvPicPr>
          <p:cNvPr id="6" name="Picture 5"/>
          <p:cNvPicPr>
            <a:picLocks noChangeAspect="1"/>
          </p:cNvPicPr>
          <p:nvPr/>
        </p:nvPicPr>
        <p:blipFill>
          <a:blip r:embed="rId3"/>
          <a:stretch>
            <a:fillRect/>
          </a:stretch>
        </p:blipFill>
        <p:spPr>
          <a:xfrm>
            <a:off x="324000" y="4424121"/>
            <a:ext cx="1851820" cy="1912786"/>
          </a:xfrm>
          <a:prstGeom prst="rect">
            <a:avLst/>
          </a:prstGeom>
          <a:ln w="12700">
            <a:solidFill>
              <a:srgbClr val="999999"/>
            </a:solidFill>
          </a:ln>
        </p:spPr>
      </p:pic>
      <p:pic>
        <p:nvPicPr>
          <p:cNvPr id="7" name="Picture 6"/>
          <p:cNvPicPr>
            <a:picLocks noChangeAspect="1"/>
          </p:cNvPicPr>
          <p:nvPr/>
        </p:nvPicPr>
        <p:blipFill>
          <a:blip r:embed="rId4"/>
          <a:stretch>
            <a:fillRect/>
          </a:stretch>
        </p:blipFill>
        <p:spPr>
          <a:xfrm>
            <a:off x="2278699" y="4424121"/>
            <a:ext cx="4938188" cy="1684166"/>
          </a:xfrm>
          <a:prstGeom prst="rect">
            <a:avLst/>
          </a:prstGeom>
          <a:ln w="12700">
            <a:solidFill>
              <a:srgbClr val="999999"/>
            </a:solidFill>
          </a:ln>
        </p:spPr>
      </p:pic>
    </p:spTree>
    <p:extLst>
      <p:ext uri="{BB962C8B-B14F-4D97-AF65-F5344CB8AC3E}">
        <p14:creationId xmlns:p14="http://schemas.microsoft.com/office/powerpoint/2010/main" val="315778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 1</a:t>
            </a:r>
            <a:endParaRPr lang="en-US" dirty="0"/>
          </a:p>
        </p:txBody>
      </p:sp>
      <p:pic>
        <p:nvPicPr>
          <p:cNvPr id="5" name="Picture 4"/>
          <p:cNvPicPr>
            <a:picLocks noChangeAspect="1"/>
          </p:cNvPicPr>
          <p:nvPr/>
        </p:nvPicPr>
        <p:blipFill>
          <a:blip r:embed="rId3"/>
          <a:stretch>
            <a:fillRect/>
          </a:stretch>
        </p:blipFill>
        <p:spPr>
          <a:xfrm>
            <a:off x="324000" y="1414933"/>
            <a:ext cx="9129551" cy="2598268"/>
          </a:xfrm>
          <a:prstGeom prst="rect">
            <a:avLst/>
          </a:prstGeom>
        </p:spPr>
      </p:pic>
      <p:pic>
        <p:nvPicPr>
          <p:cNvPr id="6" name="Picture 5"/>
          <p:cNvPicPr>
            <a:picLocks noChangeAspect="1"/>
          </p:cNvPicPr>
          <p:nvPr/>
        </p:nvPicPr>
        <p:blipFill>
          <a:blip r:embed="rId4"/>
          <a:stretch>
            <a:fillRect/>
          </a:stretch>
        </p:blipFill>
        <p:spPr>
          <a:xfrm>
            <a:off x="339241" y="4126885"/>
            <a:ext cx="4549534" cy="441998"/>
          </a:xfrm>
          <a:prstGeom prst="rect">
            <a:avLst/>
          </a:prstGeom>
        </p:spPr>
      </p:pic>
      <p:pic>
        <p:nvPicPr>
          <p:cNvPr id="7" name="Picture 6"/>
          <p:cNvPicPr>
            <a:picLocks noChangeAspect="1"/>
          </p:cNvPicPr>
          <p:nvPr/>
        </p:nvPicPr>
        <p:blipFill>
          <a:blip r:embed="rId5"/>
          <a:stretch>
            <a:fillRect/>
          </a:stretch>
        </p:blipFill>
        <p:spPr>
          <a:xfrm>
            <a:off x="339241" y="4692902"/>
            <a:ext cx="5993884" cy="469188"/>
          </a:xfrm>
          <a:prstGeom prst="rect">
            <a:avLst/>
          </a:prstGeom>
        </p:spPr>
      </p:pic>
      <p:pic>
        <p:nvPicPr>
          <p:cNvPr id="4" name="Picture 3"/>
          <p:cNvPicPr>
            <a:picLocks noChangeAspect="1"/>
          </p:cNvPicPr>
          <p:nvPr/>
        </p:nvPicPr>
        <p:blipFill>
          <a:blip r:embed="rId6"/>
          <a:stretch>
            <a:fillRect/>
          </a:stretch>
        </p:blipFill>
        <p:spPr>
          <a:xfrm>
            <a:off x="339241" y="5286109"/>
            <a:ext cx="7491109" cy="762066"/>
          </a:xfrm>
          <a:prstGeom prst="rect">
            <a:avLst/>
          </a:prstGeom>
        </p:spPr>
      </p:pic>
      <p:pic>
        <p:nvPicPr>
          <p:cNvPr id="8" name="Picture 7"/>
          <p:cNvPicPr>
            <a:picLocks noChangeAspect="1"/>
          </p:cNvPicPr>
          <p:nvPr/>
        </p:nvPicPr>
        <p:blipFill>
          <a:blip r:embed="rId7"/>
          <a:stretch>
            <a:fillRect/>
          </a:stretch>
        </p:blipFill>
        <p:spPr>
          <a:xfrm>
            <a:off x="8010170" y="5778600"/>
            <a:ext cx="1819629" cy="539149"/>
          </a:xfrm>
          <a:prstGeom prst="rect">
            <a:avLst/>
          </a:prstGeom>
        </p:spPr>
      </p:pic>
      <p:pic>
        <p:nvPicPr>
          <p:cNvPr id="10" name="Picture 9"/>
          <p:cNvPicPr>
            <a:picLocks noChangeAspect="1"/>
          </p:cNvPicPr>
          <p:nvPr/>
        </p:nvPicPr>
        <p:blipFill>
          <a:blip r:embed="rId8"/>
          <a:stretch>
            <a:fillRect/>
          </a:stretch>
        </p:blipFill>
        <p:spPr>
          <a:xfrm>
            <a:off x="8010170" y="5177433"/>
            <a:ext cx="2258994" cy="548612"/>
          </a:xfrm>
          <a:prstGeom prst="rect">
            <a:avLst/>
          </a:prstGeom>
        </p:spPr>
      </p:pic>
    </p:spTree>
    <p:extLst>
      <p:ext uri="{BB962C8B-B14F-4D97-AF65-F5344CB8AC3E}">
        <p14:creationId xmlns:p14="http://schemas.microsoft.com/office/powerpoint/2010/main" val="54270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Use case 2</a:t>
            </a:r>
            <a:endParaRPr lang="en-US" dirty="0"/>
          </a:p>
        </p:txBody>
      </p:sp>
      <p:pic>
        <p:nvPicPr>
          <p:cNvPr id="5" name="Picture 4"/>
          <p:cNvPicPr>
            <a:picLocks noChangeAspect="1"/>
          </p:cNvPicPr>
          <p:nvPr/>
        </p:nvPicPr>
        <p:blipFill>
          <a:blip r:embed="rId2"/>
          <a:stretch>
            <a:fillRect/>
          </a:stretch>
        </p:blipFill>
        <p:spPr>
          <a:xfrm>
            <a:off x="274415" y="1321422"/>
            <a:ext cx="5822185" cy="3962743"/>
          </a:xfrm>
          <a:prstGeom prst="rect">
            <a:avLst/>
          </a:prstGeom>
        </p:spPr>
      </p:pic>
      <p:pic>
        <p:nvPicPr>
          <p:cNvPr id="6" name="Picture 5"/>
          <p:cNvPicPr>
            <a:picLocks noChangeAspect="1"/>
          </p:cNvPicPr>
          <p:nvPr/>
        </p:nvPicPr>
        <p:blipFill>
          <a:blip r:embed="rId3"/>
          <a:stretch>
            <a:fillRect/>
          </a:stretch>
        </p:blipFill>
        <p:spPr>
          <a:xfrm>
            <a:off x="3682968" y="3531298"/>
            <a:ext cx="8055038" cy="2209992"/>
          </a:xfrm>
          <a:prstGeom prst="rect">
            <a:avLst/>
          </a:prstGeom>
          <a:ln w="12700">
            <a:solidFill>
              <a:srgbClr val="999999"/>
            </a:solidFill>
          </a:ln>
        </p:spPr>
      </p:pic>
      <p:sp>
        <p:nvSpPr>
          <p:cNvPr id="7" name="TextBox 6"/>
          <p:cNvSpPr txBox="1"/>
          <p:nvPr/>
        </p:nvSpPr>
        <p:spPr>
          <a:xfrm>
            <a:off x="274415" y="5867400"/>
            <a:ext cx="11688985"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err="1">
                <a:ea typeface="Arial Unicode MS" pitchFamily="34" charset="-128"/>
                <a:cs typeface="Arial Unicode MS" pitchFamily="34" charset="-128"/>
              </a:rPr>
              <a:t>this.oResourceBundle</a:t>
            </a:r>
            <a:r>
              <a:rPr lang="en-US" sz="1800" kern="0" dirty="0">
                <a:ea typeface="Arial Unicode MS" pitchFamily="34" charset="-128"/>
                <a:cs typeface="Arial Unicode MS" pitchFamily="34" charset="-128"/>
              </a:rPr>
              <a:t> = </a:t>
            </a:r>
            <a:r>
              <a:rPr lang="en-US" sz="1800" kern="0" dirty="0" err="1">
                <a:ea typeface="Arial Unicode MS" pitchFamily="34" charset="-128"/>
                <a:cs typeface="Arial Unicode MS" pitchFamily="34" charset="-128"/>
              </a:rPr>
              <a:t>sap.ca.scfld.md.app.Application.getImpl</a:t>
            </a:r>
            <a:r>
              <a:rPr lang="en-US" sz="1800" kern="0" dirty="0">
                <a:ea typeface="Arial Unicode MS" pitchFamily="34" charset="-128"/>
                <a:cs typeface="Arial Unicode MS" pitchFamily="34" charset="-128"/>
              </a:rPr>
              <a:t>().</a:t>
            </a:r>
            <a:r>
              <a:rPr lang="en-US" sz="1800" kern="0" dirty="0" err="1">
                <a:ea typeface="Arial Unicode MS" pitchFamily="34" charset="-128"/>
                <a:cs typeface="Arial Unicode MS" pitchFamily="34" charset="-128"/>
              </a:rPr>
              <a:t>getResourceBundle</a:t>
            </a:r>
            <a:r>
              <a:rPr lang="en-US" sz="1800" kern="0" dirty="0">
                <a:ea typeface="Arial Unicode MS" pitchFamily="34" charset="-128"/>
                <a:cs typeface="Arial Unicode MS" pitchFamily="34" charset="-128"/>
              </a:rPr>
              <a:t>();</a:t>
            </a:r>
            <a:endParaRPr lang="en-US" sz="1800" kern="0" dirty="0" smtClean="0">
              <a:ea typeface="Arial Unicode MS" pitchFamily="34" charset="-128"/>
              <a:cs typeface="Arial Unicode MS" pitchFamily="34" charset="-128"/>
            </a:endParaRPr>
          </a:p>
        </p:txBody>
      </p:sp>
    </p:spTree>
    <p:extLst>
      <p:ext uri="{BB962C8B-B14F-4D97-AF65-F5344CB8AC3E}">
        <p14:creationId xmlns:p14="http://schemas.microsoft.com/office/powerpoint/2010/main" val="2711972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RTL support</a:t>
            </a:r>
            <a:endParaRPr lang="en-US" dirty="0"/>
          </a:p>
        </p:txBody>
      </p:sp>
      <p:pic>
        <p:nvPicPr>
          <p:cNvPr id="5" name="Picture 4"/>
          <p:cNvPicPr>
            <a:picLocks noChangeAspect="1"/>
          </p:cNvPicPr>
          <p:nvPr/>
        </p:nvPicPr>
        <p:blipFill>
          <a:blip r:embed="rId2"/>
          <a:stretch>
            <a:fillRect/>
          </a:stretch>
        </p:blipFill>
        <p:spPr>
          <a:xfrm>
            <a:off x="518805" y="1301627"/>
            <a:ext cx="11155589" cy="5219784"/>
          </a:xfrm>
          <a:prstGeom prst="rect">
            <a:avLst/>
          </a:prstGeom>
          <a:ln w="12700">
            <a:solidFill>
              <a:srgbClr val="999999"/>
            </a:solidFill>
          </a:ln>
        </p:spPr>
      </p:pic>
    </p:spTree>
    <p:extLst>
      <p:ext uri="{BB962C8B-B14F-4D97-AF65-F5344CB8AC3E}">
        <p14:creationId xmlns:p14="http://schemas.microsoft.com/office/powerpoint/2010/main" val="8735783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RTL support</a:t>
            </a:r>
            <a:endParaRPr lang="en-US" dirty="0"/>
          </a:p>
        </p:txBody>
      </p:sp>
      <p:pic>
        <p:nvPicPr>
          <p:cNvPr id="5" name="Picture 4"/>
          <p:cNvPicPr>
            <a:picLocks noChangeAspect="1"/>
          </p:cNvPicPr>
          <p:nvPr/>
        </p:nvPicPr>
        <p:blipFill>
          <a:blip r:embed="rId2"/>
          <a:stretch>
            <a:fillRect/>
          </a:stretch>
        </p:blipFill>
        <p:spPr>
          <a:xfrm>
            <a:off x="564348" y="1333500"/>
            <a:ext cx="8558759" cy="5221288"/>
          </a:xfrm>
          <a:prstGeom prst="rect">
            <a:avLst/>
          </a:prstGeom>
          <a:ln w="12700">
            <a:solidFill>
              <a:srgbClr val="999999"/>
            </a:solidFill>
          </a:ln>
        </p:spPr>
      </p:pic>
    </p:spTree>
    <p:extLst>
      <p:ext uri="{BB962C8B-B14F-4D97-AF65-F5344CB8AC3E}">
        <p14:creationId xmlns:p14="http://schemas.microsoft.com/office/powerpoint/2010/main" val="12903555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Dedicated CSS style for RTL=true</a:t>
            </a:r>
            <a:endParaRPr lang="en-US" dirty="0"/>
          </a:p>
        </p:txBody>
      </p:sp>
      <p:pic>
        <p:nvPicPr>
          <p:cNvPr id="6" name="Picture 5"/>
          <p:cNvPicPr>
            <a:picLocks noChangeAspect="1"/>
          </p:cNvPicPr>
          <p:nvPr/>
        </p:nvPicPr>
        <p:blipFill>
          <a:blip r:embed="rId3"/>
          <a:stretch>
            <a:fillRect/>
          </a:stretch>
        </p:blipFill>
        <p:spPr>
          <a:xfrm>
            <a:off x="118192" y="1448541"/>
            <a:ext cx="11956816" cy="1219306"/>
          </a:xfrm>
          <a:prstGeom prst="rect">
            <a:avLst/>
          </a:prstGeom>
          <a:ln w="12700">
            <a:solidFill>
              <a:srgbClr val="999999"/>
            </a:solidFill>
          </a:ln>
        </p:spPr>
      </p:pic>
      <p:pic>
        <p:nvPicPr>
          <p:cNvPr id="7" name="Picture 6"/>
          <p:cNvPicPr>
            <a:picLocks noChangeAspect="1"/>
          </p:cNvPicPr>
          <p:nvPr/>
        </p:nvPicPr>
        <p:blipFill>
          <a:blip r:embed="rId4"/>
          <a:stretch>
            <a:fillRect/>
          </a:stretch>
        </p:blipFill>
        <p:spPr>
          <a:xfrm>
            <a:off x="118192" y="2796050"/>
            <a:ext cx="5707875" cy="1874682"/>
          </a:xfrm>
          <a:prstGeom prst="rect">
            <a:avLst/>
          </a:prstGeom>
        </p:spPr>
      </p:pic>
      <p:pic>
        <p:nvPicPr>
          <p:cNvPr id="8" name="Picture 7"/>
          <p:cNvPicPr>
            <a:picLocks noChangeAspect="1"/>
          </p:cNvPicPr>
          <p:nvPr/>
        </p:nvPicPr>
        <p:blipFill>
          <a:blip r:embed="rId5"/>
          <a:stretch>
            <a:fillRect/>
          </a:stretch>
        </p:blipFill>
        <p:spPr>
          <a:xfrm>
            <a:off x="118192" y="4798935"/>
            <a:ext cx="11400508" cy="1760373"/>
          </a:xfrm>
          <a:prstGeom prst="rect">
            <a:avLst/>
          </a:prstGeom>
        </p:spPr>
      </p:pic>
    </p:spTree>
    <p:extLst>
      <p:ext uri="{BB962C8B-B14F-4D97-AF65-F5344CB8AC3E}">
        <p14:creationId xmlns:p14="http://schemas.microsoft.com/office/powerpoint/2010/main" val="3669169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DOM element with CSS style </a:t>
            </a:r>
            <a:r>
              <a:rPr lang="en-US" dirty="0" err="1" smtClean="0"/>
              <a:t>float:right</a:t>
            </a:r>
            <a:endParaRPr lang="en-US" dirty="0"/>
          </a:p>
        </p:txBody>
      </p:sp>
      <p:pic>
        <p:nvPicPr>
          <p:cNvPr id="5" name="Picture 4"/>
          <p:cNvPicPr>
            <a:picLocks noChangeAspect="1"/>
          </p:cNvPicPr>
          <p:nvPr/>
        </p:nvPicPr>
        <p:blipFill>
          <a:blip r:embed="rId2"/>
          <a:stretch>
            <a:fillRect/>
          </a:stretch>
        </p:blipFill>
        <p:spPr>
          <a:xfrm>
            <a:off x="324000" y="1299898"/>
            <a:ext cx="11321375" cy="2814902"/>
          </a:xfrm>
          <a:prstGeom prst="rect">
            <a:avLst/>
          </a:prstGeom>
        </p:spPr>
      </p:pic>
      <p:pic>
        <p:nvPicPr>
          <p:cNvPr id="6" name="Picture 5"/>
          <p:cNvPicPr>
            <a:picLocks noChangeAspect="1"/>
          </p:cNvPicPr>
          <p:nvPr/>
        </p:nvPicPr>
        <p:blipFill>
          <a:blip r:embed="rId3"/>
          <a:stretch>
            <a:fillRect/>
          </a:stretch>
        </p:blipFill>
        <p:spPr>
          <a:xfrm>
            <a:off x="324000" y="4207448"/>
            <a:ext cx="6942422" cy="2286198"/>
          </a:xfrm>
          <a:prstGeom prst="rect">
            <a:avLst/>
          </a:prstGeom>
        </p:spPr>
      </p:pic>
      <p:pic>
        <p:nvPicPr>
          <p:cNvPr id="7" name="Picture 6"/>
          <p:cNvPicPr>
            <a:picLocks noChangeAspect="1"/>
          </p:cNvPicPr>
          <p:nvPr/>
        </p:nvPicPr>
        <p:blipFill>
          <a:blip r:embed="rId4"/>
          <a:stretch>
            <a:fillRect/>
          </a:stretch>
        </p:blipFill>
        <p:spPr>
          <a:xfrm>
            <a:off x="6096600" y="4436068"/>
            <a:ext cx="5829805" cy="2057578"/>
          </a:xfrm>
          <a:prstGeom prst="rect">
            <a:avLst/>
          </a:prstGeom>
          <a:ln w="12700">
            <a:solidFill>
              <a:srgbClr val="999999"/>
            </a:solidFill>
          </a:ln>
        </p:spPr>
      </p:pic>
    </p:spTree>
    <p:extLst>
      <p:ext uri="{BB962C8B-B14F-4D97-AF65-F5344CB8AC3E}">
        <p14:creationId xmlns:p14="http://schemas.microsoft.com/office/powerpoint/2010/main" val="1004509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RTL support implementation</a:t>
            </a:r>
            <a:endParaRPr lang="en-US" dirty="0"/>
          </a:p>
        </p:txBody>
      </p:sp>
      <p:pic>
        <p:nvPicPr>
          <p:cNvPr id="1026" name="Picture 2" descr="C:\Users\i042416\AppData\Local\YNote\data\cle.ee@163.com\e40706bfd40e4ca7b7a76ee14e87ab29\clipboa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000" y="1291472"/>
            <a:ext cx="8610600" cy="25717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i042416\AppData\Local\YNote\data\cle.ee@163.com\3518d035e92a4702b0a3660683970da2\clipboar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000" y="3863223"/>
            <a:ext cx="8639175" cy="2609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87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Unicode compliance</a:t>
            </a:r>
          </a:p>
        </p:txBody>
      </p:sp>
      <p:sp>
        <p:nvSpPr>
          <p:cNvPr id="5" name="TextBox 4"/>
          <p:cNvSpPr txBox="1"/>
          <p:nvPr/>
        </p:nvSpPr>
        <p:spPr>
          <a:xfrm>
            <a:off x="324000" y="1384300"/>
            <a:ext cx="11545200" cy="126188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400" dirty="0"/>
              <a:t>The target is, that any textual data is transmitted and processed properly</a:t>
            </a:r>
            <a:r>
              <a:rPr lang="en-US" sz="2400" dirty="0" smtClean="0"/>
              <a:t>.</a:t>
            </a:r>
          </a:p>
          <a:p>
            <a:pPr fontAlgn="base">
              <a:spcBef>
                <a:spcPts val="600"/>
              </a:spcBef>
              <a:spcAft>
                <a:spcPct val="0"/>
              </a:spcAft>
              <a:buClr>
                <a:srgbClr val="F0AB00"/>
              </a:buClr>
              <a:buSzPct val="80000"/>
            </a:pPr>
            <a:r>
              <a:rPr lang="en-US" sz="2400" dirty="0" smtClean="0"/>
              <a:t>See </a:t>
            </a:r>
            <a:r>
              <a:rPr lang="en-US" sz="2400" dirty="0" smtClean="0">
                <a:hlinkClick r:id="rId2"/>
              </a:rPr>
              <a:t>one issue </a:t>
            </a:r>
            <a:r>
              <a:rPr lang="en-US" sz="2400" dirty="0" smtClean="0"/>
              <a:t>raised by our customer, ERCO:</a:t>
            </a:r>
          </a:p>
          <a:p>
            <a:pPr fontAlgn="base">
              <a:spcBef>
                <a:spcPts val="600"/>
              </a:spcBef>
              <a:spcAft>
                <a:spcPct val="0"/>
              </a:spcAft>
              <a:buClr>
                <a:srgbClr val="F0AB00"/>
              </a:buClr>
              <a:buSzPct val="80000"/>
            </a:pPr>
            <a:r>
              <a:rPr lang="en-US" sz="2400" dirty="0"/>
              <a:t> </a:t>
            </a:r>
            <a:endParaRPr lang="en-US" sz="2400" kern="0" dirty="0" smtClean="0">
              <a:ea typeface="Arial Unicode MS" pitchFamily="34" charset="-128"/>
              <a:cs typeface="Arial Unicode MS" pitchFamily="34" charset="-128"/>
            </a:endParaRPr>
          </a:p>
        </p:txBody>
      </p:sp>
      <p:pic>
        <p:nvPicPr>
          <p:cNvPr id="6" name="Picture 5"/>
          <p:cNvPicPr>
            <a:picLocks noChangeAspect="1"/>
          </p:cNvPicPr>
          <p:nvPr/>
        </p:nvPicPr>
        <p:blipFill>
          <a:blip r:embed="rId3"/>
          <a:stretch>
            <a:fillRect/>
          </a:stretch>
        </p:blipFill>
        <p:spPr>
          <a:xfrm>
            <a:off x="324000" y="2343764"/>
            <a:ext cx="6805250" cy="4153260"/>
          </a:xfrm>
          <a:prstGeom prst="rect">
            <a:avLst/>
          </a:prstGeom>
          <a:ln w="38100">
            <a:solidFill>
              <a:schemeClr val="accent1"/>
            </a:solidFill>
          </a:ln>
        </p:spPr>
      </p:pic>
    </p:spTree>
    <p:extLst>
      <p:ext uri="{BB962C8B-B14F-4D97-AF65-F5344CB8AC3E}">
        <p14:creationId xmlns:p14="http://schemas.microsoft.com/office/powerpoint/2010/main" val="25626370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Follow-up Scenario</a:t>
            </a:r>
            <a:endParaRPr lang="en-US" dirty="0"/>
          </a:p>
        </p:txBody>
      </p:sp>
      <p:pic>
        <p:nvPicPr>
          <p:cNvPr id="1026" name="Picture 2" descr="C:\Users\i042416\AppData\Local\YNote\data\cle.ee@163.com\aed2ac5384a34b9ca844e06c3593e968\clipboa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000" y="1284967"/>
            <a:ext cx="7210425" cy="42048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i042416\AppData\Local\YNote\data\cle.ee@163.com\abc96ea9154a45518dedc931bf1c0af9\clipboa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9212" y="1850682"/>
            <a:ext cx="8248650" cy="4800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929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Numbers, Amounts, Quantities, File Size, Dates </a:t>
            </a:r>
            <a:r>
              <a:rPr lang="en-US" dirty="0" smtClean="0"/>
              <a:t>Formatting</a:t>
            </a:r>
            <a:endParaRPr lang="en-US" dirty="0"/>
          </a:p>
        </p:txBody>
      </p:sp>
      <p:pic>
        <p:nvPicPr>
          <p:cNvPr id="5" name="Picture 4"/>
          <p:cNvPicPr>
            <a:picLocks noChangeAspect="1"/>
          </p:cNvPicPr>
          <p:nvPr/>
        </p:nvPicPr>
        <p:blipFill>
          <a:blip r:embed="rId2"/>
          <a:stretch>
            <a:fillRect/>
          </a:stretch>
        </p:blipFill>
        <p:spPr>
          <a:xfrm>
            <a:off x="323999" y="1452348"/>
            <a:ext cx="11776715" cy="1532152"/>
          </a:xfrm>
          <a:prstGeom prst="rect">
            <a:avLst/>
          </a:prstGeom>
        </p:spPr>
      </p:pic>
    </p:spTree>
    <p:extLst>
      <p:ext uri="{BB962C8B-B14F-4D97-AF65-F5344CB8AC3E}">
        <p14:creationId xmlns:p14="http://schemas.microsoft.com/office/powerpoint/2010/main" val="5546916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Number Format</a:t>
            </a:r>
            <a:endParaRPr lang="en-US" dirty="0"/>
          </a:p>
        </p:txBody>
      </p:sp>
      <p:sp>
        <p:nvSpPr>
          <p:cNvPr id="5" name="TextBox 4"/>
          <p:cNvSpPr txBox="1"/>
          <p:nvPr/>
        </p:nvSpPr>
        <p:spPr>
          <a:xfrm>
            <a:off x="324000" y="1465545"/>
            <a:ext cx="3772011"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smtClean="0">
                <a:ea typeface="Arial Unicode MS" pitchFamily="34" charset="-128"/>
                <a:cs typeface="Arial Unicode MS" pitchFamily="34" charset="-128"/>
              </a:rPr>
              <a:t>Example: GM4/001</a:t>
            </a:r>
          </a:p>
        </p:txBody>
      </p:sp>
      <p:pic>
        <p:nvPicPr>
          <p:cNvPr id="6" name="Picture 5"/>
          <p:cNvPicPr>
            <a:picLocks noChangeAspect="1"/>
          </p:cNvPicPr>
          <p:nvPr/>
        </p:nvPicPr>
        <p:blipFill>
          <a:blip r:embed="rId2"/>
          <a:stretch>
            <a:fillRect/>
          </a:stretch>
        </p:blipFill>
        <p:spPr>
          <a:xfrm>
            <a:off x="336526" y="1940659"/>
            <a:ext cx="9731583" cy="3604572"/>
          </a:xfrm>
          <a:prstGeom prst="rect">
            <a:avLst/>
          </a:prstGeom>
        </p:spPr>
      </p:pic>
    </p:spTree>
    <p:extLst>
      <p:ext uri="{BB962C8B-B14F-4D97-AF65-F5344CB8AC3E}">
        <p14:creationId xmlns:p14="http://schemas.microsoft.com/office/powerpoint/2010/main" val="3771203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is this 1880.00 formatted as 2K?</a:t>
            </a:r>
            <a:endParaRPr lang="en-US" dirty="0"/>
          </a:p>
        </p:txBody>
      </p:sp>
      <p:pic>
        <p:nvPicPr>
          <p:cNvPr id="5" name="Picture 4"/>
          <p:cNvPicPr>
            <a:picLocks noChangeAspect="1"/>
          </p:cNvPicPr>
          <p:nvPr/>
        </p:nvPicPr>
        <p:blipFill>
          <a:blip r:embed="rId2"/>
          <a:stretch>
            <a:fillRect/>
          </a:stretch>
        </p:blipFill>
        <p:spPr>
          <a:xfrm>
            <a:off x="324000" y="1503842"/>
            <a:ext cx="4408087" cy="2651299"/>
          </a:xfrm>
          <a:prstGeom prst="rect">
            <a:avLst/>
          </a:prstGeom>
        </p:spPr>
      </p:pic>
      <p:pic>
        <p:nvPicPr>
          <p:cNvPr id="6" name="Picture 5"/>
          <p:cNvPicPr>
            <a:picLocks noChangeAspect="1"/>
          </p:cNvPicPr>
          <p:nvPr/>
        </p:nvPicPr>
        <p:blipFill>
          <a:blip r:embed="rId3"/>
          <a:stretch>
            <a:fillRect/>
          </a:stretch>
        </p:blipFill>
        <p:spPr>
          <a:xfrm>
            <a:off x="4998844" y="1503842"/>
            <a:ext cx="6870356" cy="916629"/>
          </a:xfrm>
          <a:prstGeom prst="rect">
            <a:avLst/>
          </a:prstGeom>
        </p:spPr>
      </p:pic>
      <p:pic>
        <p:nvPicPr>
          <p:cNvPr id="7" name="Picture 6"/>
          <p:cNvPicPr>
            <a:picLocks noChangeAspect="1"/>
          </p:cNvPicPr>
          <p:nvPr/>
        </p:nvPicPr>
        <p:blipFill>
          <a:blip r:embed="rId4"/>
          <a:stretch>
            <a:fillRect/>
          </a:stretch>
        </p:blipFill>
        <p:spPr>
          <a:xfrm>
            <a:off x="324000" y="4774460"/>
            <a:ext cx="9873273" cy="1276716"/>
          </a:xfrm>
          <a:prstGeom prst="rect">
            <a:avLst/>
          </a:prstGeom>
        </p:spPr>
      </p:pic>
    </p:spTree>
    <p:extLst>
      <p:ext uri="{BB962C8B-B14F-4D97-AF65-F5344CB8AC3E}">
        <p14:creationId xmlns:p14="http://schemas.microsoft.com/office/powerpoint/2010/main" val="4262921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CLDR - </a:t>
            </a:r>
            <a:r>
              <a:rPr lang="it-IT" dirty="0" err="1"/>
              <a:t>Unicode</a:t>
            </a:r>
            <a:r>
              <a:rPr lang="it-IT" dirty="0"/>
              <a:t> Common Locale Data </a:t>
            </a:r>
            <a:r>
              <a:rPr lang="it-IT" dirty="0" err="1"/>
              <a:t>Repository</a:t>
            </a:r>
            <a:endParaRPr lang="en-US" dirty="0"/>
          </a:p>
        </p:txBody>
      </p:sp>
      <p:sp>
        <p:nvSpPr>
          <p:cNvPr id="5" name="TextBox 4"/>
          <p:cNvSpPr txBox="1"/>
          <p:nvPr/>
        </p:nvSpPr>
        <p:spPr>
          <a:xfrm>
            <a:off x="228600" y="1385047"/>
            <a:ext cx="11640600" cy="184665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400" kern="0" dirty="0">
                <a:ea typeface="Arial Unicode MS" pitchFamily="34" charset="-128"/>
                <a:cs typeface="Arial Unicode MS" pitchFamily="34" charset="-128"/>
              </a:rPr>
              <a:t>The Unicode CLDR provides key building blocks for software to </a:t>
            </a:r>
            <a:r>
              <a:rPr lang="en-US" sz="2400" b="1" kern="0" dirty="0">
                <a:solidFill>
                  <a:srgbClr val="FF0000"/>
                </a:solidFill>
                <a:ea typeface="Arial Unicode MS" pitchFamily="34" charset="-128"/>
                <a:cs typeface="Arial Unicode MS" pitchFamily="34" charset="-128"/>
              </a:rPr>
              <a:t>support the world's languages</a:t>
            </a:r>
            <a:r>
              <a:rPr lang="en-US" sz="2400" kern="0" dirty="0">
                <a:ea typeface="Arial Unicode MS" pitchFamily="34" charset="-128"/>
                <a:cs typeface="Arial Unicode MS" pitchFamily="34" charset="-128"/>
              </a:rPr>
              <a:t>, with the largest and most extensive standard </a:t>
            </a:r>
            <a:r>
              <a:rPr lang="en-US" sz="2400" kern="0" dirty="0" smtClean="0">
                <a:ea typeface="Arial Unicode MS" pitchFamily="34" charset="-128"/>
                <a:cs typeface="Arial Unicode MS" pitchFamily="34" charset="-128"/>
              </a:rPr>
              <a:t>repository </a:t>
            </a:r>
            <a:r>
              <a:rPr lang="en-US" sz="2400" kern="0" dirty="0">
                <a:ea typeface="Arial Unicode MS" pitchFamily="34" charset="-128"/>
                <a:cs typeface="Arial Unicode MS" pitchFamily="34" charset="-128"/>
              </a:rPr>
              <a:t>of locale data available. This data is used by a wide spectrum of companies for their </a:t>
            </a:r>
            <a:r>
              <a:rPr lang="en-US" sz="2400" b="1" kern="0" dirty="0">
                <a:solidFill>
                  <a:srgbClr val="FF0000"/>
                </a:solidFill>
                <a:ea typeface="Arial Unicode MS" pitchFamily="34" charset="-128"/>
                <a:cs typeface="Arial Unicode MS" pitchFamily="34" charset="-128"/>
              </a:rPr>
              <a:t>software internationalization and </a:t>
            </a:r>
            <a:r>
              <a:rPr lang="en-US" sz="2400" b="1" kern="0" dirty="0" smtClean="0">
                <a:solidFill>
                  <a:srgbClr val="FF0000"/>
                </a:solidFill>
                <a:ea typeface="Arial Unicode MS" pitchFamily="34" charset="-128"/>
                <a:cs typeface="Arial Unicode MS" pitchFamily="34" charset="-128"/>
              </a:rPr>
              <a:t>localization</a:t>
            </a:r>
            <a:r>
              <a:rPr lang="en-US" sz="2400" b="1" kern="0" dirty="0">
                <a:solidFill>
                  <a:srgbClr val="FF0000"/>
                </a:solidFill>
                <a:ea typeface="Arial Unicode MS" pitchFamily="34" charset="-128"/>
                <a:cs typeface="Arial Unicode MS" pitchFamily="34" charset="-128"/>
              </a:rPr>
              <a:t>, adapting software to the conventions of different languages for such common software tasks</a:t>
            </a:r>
            <a:r>
              <a:rPr lang="en-US" sz="2400" kern="0" dirty="0">
                <a:ea typeface="Arial Unicode MS" pitchFamily="34" charset="-128"/>
                <a:cs typeface="Arial Unicode MS" pitchFamily="34" charset="-128"/>
              </a:rPr>
              <a:t>.</a:t>
            </a:r>
            <a:endParaRPr lang="en-US" sz="2400" kern="0" dirty="0" smtClean="0">
              <a:ea typeface="Arial Unicode MS" pitchFamily="34" charset="-128"/>
              <a:cs typeface="Arial Unicode MS" pitchFamily="34" charset="-128"/>
            </a:endParaRPr>
          </a:p>
        </p:txBody>
      </p:sp>
      <p:pic>
        <p:nvPicPr>
          <p:cNvPr id="6" name="Picture 5"/>
          <p:cNvPicPr>
            <a:picLocks noChangeAspect="1"/>
          </p:cNvPicPr>
          <p:nvPr/>
        </p:nvPicPr>
        <p:blipFill>
          <a:blip r:embed="rId3"/>
          <a:stretch>
            <a:fillRect/>
          </a:stretch>
        </p:blipFill>
        <p:spPr>
          <a:xfrm>
            <a:off x="228599" y="3697749"/>
            <a:ext cx="4814047" cy="2683240"/>
          </a:xfrm>
          <a:prstGeom prst="rect">
            <a:avLst/>
          </a:prstGeom>
        </p:spPr>
      </p:pic>
    </p:spTree>
    <p:extLst>
      <p:ext uri="{BB962C8B-B14F-4D97-AF65-F5344CB8AC3E}">
        <p14:creationId xmlns:p14="http://schemas.microsoft.com/office/powerpoint/2010/main" val="134831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Locale Specific Format Data</a:t>
            </a:r>
            <a:endParaRPr lang="en-US" dirty="0"/>
          </a:p>
        </p:txBody>
      </p:sp>
      <p:pic>
        <p:nvPicPr>
          <p:cNvPr id="5" name="Picture 4"/>
          <p:cNvPicPr>
            <a:picLocks noChangeAspect="1"/>
          </p:cNvPicPr>
          <p:nvPr/>
        </p:nvPicPr>
        <p:blipFill>
          <a:blip r:embed="rId2"/>
          <a:stretch>
            <a:fillRect/>
          </a:stretch>
        </p:blipFill>
        <p:spPr>
          <a:xfrm>
            <a:off x="323999" y="1472551"/>
            <a:ext cx="11606779" cy="625190"/>
          </a:xfrm>
          <a:prstGeom prst="rect">
            <a:avLst/>
          </a:prstGeom>
        </p:spPr>
      </p:pic>
      <p:pic>
        <p:nvPicPr>
          <p:cNvPr id="6" name="Picture 5"/>
          <p:cNvPicPr>
            <a:picLocks noChangeAspect="1"/>
          </p:cNvPicPr>
          <p:nvPr/>
        </p:nvPicPr>
        <p:blipFill>
          <a:blip r:embed="rId3"/>
          <a:stretch>
            <a:fillRect/>
          </a:stretch>
        </p:blipFill>
        <p:spPr>
          <a:xfrm>
            <a:off x="323999" y="2490042"/>
            <a:ext cx="10905165" cy="3436918"/>
          </a:xfrm>
          <a:prstGeom prst="rect">
            <a:avLst/>
          </a:prstGeom>
        </p:spPr>
      </p:pic>
    </p:spTree>
    <p:extLst>
      <p:ext uri="{BB962C8B-B14F-4D97-AF65-F5344CB8AC3E}">
        <p14:creationId xmlns:p14="http://schemas.microsoft.com/office/powerpoint/2010/main" val="3283407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AP_2014_16x9_v1.1">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20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ts val="6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2336</TotalTime>
  <Words>451</Words>
  <Application>Microsoft Office PowerPoint</Application>
  <PresentationFormat>Custom</PresentationFormat>
  <Paragraphs>74</Paragraphs>
  <Slides>29</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 Unicode MS</vt:lpstr>
      <vt:lpstr>MS PGothic</vt:lpstr>
      <vt:lpstr>Arial</vt:lpstr>
      <vt:lpstr>Courier New</vt:lpstr>
      <vt:lpstr>Symbol</vt:lpstr>
      <vt:lpstr>Wingdings</vt:lpstr>
      <vt:lpstr>Wingdings</vt:lpstr>
      <vt:lpstr>SAP_2014_16x9_v1.1</vt:lpstr>
      <vt:lpstr>UI5 Globalization</vt:lpstr>
      <vt:lpstr>Fiori Globalization Overview</vt:lpstr>
      <vt:lpstr>Unicode compliance</vt:lpstr>
      <vt:lpstr>Follow-up Scenario</vt:lpstr>
      <vt:lpstr>Numbers, Amounts, Quantities, File Size, Dates Formatting</vt:lpstr>
      <vt:lpstr>Number Format</vt:lpstr>
      <vt:lpstr>How is this 1880.00 formatted as 2K?</vt:lpstr>
      <vt:lpstr>CLDR - Unicode Common Locale Data Repository</vt:lpstr>
      <vt:lpstr>Locale Specific Format Data</vt:lpstr>
      <vt:lpstr>oFormat.oLocaleData</vt:lpstr>
      <vt:lpstr>en.json</vt:lpstr>
      <vt:lpstr>How is “1880” formatted to “2K” </vt:lpstr>
      <vt:lpstr>How is English version of CLDR loaded</vt:lpstr>
      <vt:lpstr>Load CLDR file according to Language</vt:lpstr>
      <vt:lpstr>Load CLDR file according to Language ( 2 )</vt:lpstr>
      <vt:lpstr>Number Format ( 2 )</vt:lpstr>
      <vt:lpstr>How is “1880” formatted to “1880,00”</vt:lpstr>
      <vt:lpstr>oOptions</vt:lpstr>
      <vt:lpstr>Date Format</vt:lpstr>
      <vt:lpstr>How is Date formatted </vt:lpstr>
      <vt:lpstr>How is Date formatted (2)</vt:lpstr>
      <vt:lpstr>Internationalization</vt:lpstr>
      <vt:lpstr>Use case 1</vt:lpstr>
      <vt:lpstr>Use case 2</vt:lpstr>
      <vt:lpstr>RTL support</vt:lpstr>
      <vt:lpstr>RTL support</vt:lpstr>
      <vt:lpstr>Dedicated CSS style for RTL=true</vt:lpstr>
      <vt:lpstr>Layout DOM element with CSS style float:right</vt:lpstr>
      <vt:lpstr>RTL support implementation</vt:lpstr>
    </vt:vector>
  </TitlesOfParts>
  <Company>SAP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Short Presentation Title</dc:title>
  <dc:creator>SAP AG</dc:creator>
  <cp:lastModifiedBy>Wang, Jerry</cp:lastModifiedBy>
  <cp:revision>632</cp:revision>
  <dcterms:created xsi:type="dcterms:W3CDTF">2014-06-27T10:09:28Z</dcterms:created>
  <dcterms:modified xsi:type="dcterms:W3CDTF">2016-04-11T09:08:44Z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-184207573</vt:i4>
  </property>
  <property fmtid="{D5CDD505-2E9C-101B-9397-08002B2CF9AE}" pid="3" name="_NewReviewCycle">
    <vt:lpwstr/>
  </property>
  <property fmtid="{D5CDD505-2E9C-101B-9397-08002B2CF9AE}" pid="4" name="_EmailSubject">
    <vt:lpwstr>Presentation of  legacy code </vt:lpwstr>
  </property>
  <property fmtid="{D5CDD505-2E9C-101B-9397-08002B2CF9AE}" pid="5" name="_AuthorEmail">
    <vt:lpwstr>helen.wang02@sap.com</vt:lpwstr>
  </property>
  <property fmtid="{D5CDD505-2E9C-101B-9397-08002B2CF9AE}" pid="6" name="_AuthorEmailDisplayName">
    <vt:lpwstr>Wang, Helen (external - Temp Staff)</vt:lpwstr>
  </property>
  <property fmtid="{D5CDD505-2E9C-101B-9397-08002B2CF9AE}" pid="7" name="_PreviousAdHocReviewCycleID">
    <vt:i4>1788917067</vt:i4>
  </property>
</Properties>
</file>